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71" r:id="rId3"/>
    <p:sldId id="277" r:id="rId4"/>
    <p:sldId id="272" r:id="rId5"/>
    <p:sldId id="274" r:id="rId6"/>
    <p:sldId id="278" r:id="rId7"/>
    <p:sldId id="279" r:id="rId8"/>
    <p:sldId id="270" r:id="rId9"/>
    <p:sldId id="273" r:id="rId10"/>
    <p:sldId id="259" r:id="rId11"/>
    <p:sldId id="261" r:id="rId12"/>
    <p:sldId id="260" r:id="rId13"/>
    <p:sldId id="275" r:id="rId14"/>
    <p:sldId id="265" r:id="rId15"/>
    <p:sldId id="266" r:id="rId16"/>
    <p:sldId id="268" r:id="rId17"/>
    <p:sldId id="263" r:id="rId18"/>
    <p:sldId id="264" r:id="rId19"/>
    <p:sldId id="280" r:id="rId20"/>
    <p:sldId id="281" r:id="rId21"/>
    <p:sldId id="269"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77B2B79A-7411-479B-9A40-E924374A3F19}" type="datetimeFigureOut">
              <a:rPr lang="en-US" smtClean="0"/>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DD168F-DC34-4C88-A778-BBD18620CF34}"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4607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B2B79A-7411-479B-9A40-E924374A3F19}" type="datetimeFigureOut">
              <a:rPr lang="en-US" smtClean="0"/>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DD168F-DC34-4C88-A778-BBD18620CF34}" type="slidenum">
              <a:rPr lang="en-US" smtClean="0"/>
              <a:t>‹#›</a:t>
            </a:fld>
            <a:endParaRPr lang="en-US"/>
          </a:p>
        </p:txBody>
      </p:sp>
    </p:spTree>
    <p:extLst>
      <p:ext uri="{BB962C8B-B14F-4D97-AF65-F5344CB8AC3E}">
        <p14:creationId xmlns:p14="http://schemas.microsoft.com/office/powerpoint/2010/main" val="1201654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B2B79A-7411-479B-9A40-E924374A3F19}" type="datetimeFigureOut">
              <a:rPr lang="en-US" smtClean="0"/>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DD168F-DC34-4C88-A778-BBD18620CF34}"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8634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B2B79A-7411-479B-9A40-E924374A3F19}" type="datetimeFigureOut">
              <a:rPr lang="en-US" smtClean="0"/>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DD168F-DC34-4C88-A778-BBD18620CF34}" type="slidenum">
              <a:rPr lang="en-US" smtClean="0"/>
              <a:t>‹#›</a:t>
            </a:fld>
            <a:endParaRPr lang="en-US"/>
          </a:p>
        </p:txBody>
      </p:sp>
    </p:spTree>
    <p:extLst>
      <p:ext uri="{BB962C8B-B14F-4D97-AF65-F5344CB8AC3E}">
        <p14:creationId xmlns:p14="http://schemas.microsoft.com/office/powerpoint/2010/main" val="2377857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B2B79A-7411-479B-9A40-E924374A3F19}" type="datetimeFigureOut">
              <a:rPr lang="en-US" smtClean="0"/>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DD168F-DC34-4C88-A778-BBD18620CF34}"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8402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7B2B79A-7411-479B-9A40-E924374A3F19}" type="datetimeFigureOut">
              <a:rPr lang="en-US" smtClean="0"/>
              <a:t>4/6/2023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DD168F-DC34-4C88-A778-BBD18620CF34}" type="slidenum">
              <a:rPr lang="en-US" smtClean="0"/>
              <a:t>‹#›</a:t>
            </a:fld>
            <a:endParaRPr lang="en-US"/>
          </a:p>
        </p:txBody>
      </p:sp>
    </p:spTree>
    <p:extLst>
      <p:ext uri="{BB962C8B-B14F-4D97-AF65-F5344CB8AC3E}">
        <p14:creationId xmlns:p14="http://schemas.microsoft.com/office/powerpoint/2010/main" val="3944229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7B2B79A-7411-479B-9A40-E924374A3F19}" type="datetimeFigureOut">
              <a:rPr lang="en-US" smtClean="0"/>
              <a:t>4/6/2023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DD168F-DC34-4C88-A778-BBD18620CF34}" type="slidenum">
              <a:rPr lang="en-US" smtClean="0"/>
              <a:t>‹#›</a:t>
            </a:fld>
            <a:endParaRPr lang="en-US"/>
          </a:p>
        </p:txBody>
      </p:sp>
    </p:spTree>
    <p:extLst>
      <p:ext uri="{BB962C8B-B14F-4D97-AF65-F5344CB8AC3E}">
        <p14:creationId xmlns:p14="http://schemas.microsoft.com/office/powerpoint/2010/main" val="2428619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7B2B79A-7411-479B-9A40-E924374A3F19}" type="datetimeFigureOut">
              <a:rPr lang="en-US" smtClean="0"/>
              <a:t>4/6/2023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DD168F-DC34-4C88-A778-BBD18620CF34}" type="slidenum">
              <a:rPr lang="en-US" smtClean="0"/>
              <a:t>‹#›</a:t>
            </a:fld>
            <a:endParaRPr lang="en-US"/>
          </a:p>
        </p:txBody>
      </p:sp>
    </p:spTree>
    <p:extLst>
      <p:ext uri="{BB962C8B-B14F-4D97-AF65-F5344CB8AC3E}">
        <p14:creationId xmlns:p14="http://schemas.microsoft.com/office/powerpoint/2010/main" val="1019985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B2B79A-7411-479B-9A40-E924374A3F19}" type="datetimeFigureOut">
              <a:rPr lang="en-US" smtClean="0"/>
              <a:t>4/6/2023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DD168F-DC34-4C88-A778-BBD18620CF34}" type="slidenum">
              <a:rPr lang="en-US" smtClean="0"/>
              <a:t>‹#›</a:t>
            </a:fld>
            <a:endParaRPr lang="en-US"/>
          </a:p>
        </p:txBody>
      </p:sp>
    </p:spTree>
    <p:extLst>
      <p:ext uri="{BB962C8B-B14F-4D97-AF65-F5344CB8AC3E}">
        <p14:creationId xmlns:p14="http://schemas.microsoft.com/office/powerpoint/2010/main" val="1090237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B2B79A-7411-479B-9A40-E924374A3F19}" type="datetimeFigureOut">
              <a:rPr lang="en-US" smtClean="0"/>
              <a:t>4/6/2023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DD168F-DC34-4C88-A778-BBD18620CF34}" type="slidenum">
              <a:rPr lang="en-US" smtClean="0"/>
              <a:t>‹#›</a:t>
            </a:fld>
            <a:endParaRPr lang="en-US"/>
          </a:p>
        </p:txBody>
      </p:sp>
    </p:spTree>
    <p:extLst>
      <p:ext uri="{BB962C8B-B14F-4D97-AF65-F5344CB8AC3E}">
        <p14:creationId xmlns:p14="http://schemas.microsoft.com/office/powerpoint/2010/main" val="3720561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7B2B79A-7411-479B-9A40-E924374A3F19}" type="datetimeFigureOut">
              <a:rPr lang="en-US" smtClean="0"/>
              <a:t>4/6/2023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DD168F-DC34-4C88-A778-BBD18620CF34}"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9398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7B2B79A-7411-479B-9A40-E924374A3F19}" type="datetimeFigureOut">
              <a:rPr lang="en-US" smtClean="0"/>
              <a:t>4/6/2023</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0DD168F-DC34-4C88-A778-BBD18620CF34}"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04345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hyperlink" Target="https://uwf.edu/library/"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libraries.flvc.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270F8-F074-4287-BE54-35B0539F6D46}"/>
              </a:ext>
            </a:extLst>
          </p:cNvPr>
          <p:cNvSpPr>
            <a:spLocks noGrp="1"/>
          </p:cNvSpPr>
          <p:nvPr>
            <p:ph type="ctrTitle"/>
          </p:nvPr>
        </p:nvSpPr>
        <p:spPr/>
        <p:txBody>
          <a:bodyPr/>
          <a:lstStyle/>
          <a:p>
            <a:r>
              <a:rPr lang="en-US" dirty="0"/>
              <a:t>LIS6946 Supervised fieldwork project companion deliverable</a:t>
            </a:r>
          </a:p>
        </p:txBody>
      </p:sp>
      <p:sp>
        <p:nvSpPr>
          <p:cNvPr id="3" name="Subtitle 2">
            <a:extLst>
              <a:ext uri="{FF2B5EF4-FFF2-40B4-BE49-F238E27FC236}">
                <a16:creationId xmlns:a16="http://schemas.microsoft.com/office/drawing/2014/main" id="{94DCBE0D-63B5-436B-A79B-0EB08A451D34}"/>
              </a:ext>
            </a:extLst>
          </p:cNvPr>
          <p:cNvSpPr>
            <a:spLocks noGrp="1"/>
          </p:cNvSpPr>
          <p:nvPr>
            <p:ph type="subTitle" idx="1"/>
          </p:nvPr>
        </p:nvSpPr>
        <p:spPr/>
        <p:txBody>
          <a:bodyPr/>
          <a:lstStyle/>
          <a:p>
            <a:r>
              <a:rPr lang="en-US" dirty="0"/>
              <a:t>Susan Boyle</a:t>
            </a:r>
          </a:p>
          <a:p>
            <a:r>
              <a:rPr lang="en-US" dirty="0"/>
              <a:t>University of West Florida Internship</a:t>
            </a:r>
          </a:p>
          <a:p>
            <a:r>
              <a:rPr lang="en-US" dirty="0"/>
              <a:t>Fall 2021</a:t>
            </a:r>
          </a:p>
        </p:txBody>
      </p:sp>
      <p:pic>
        <p:nvPicPr>
          <p:cNvPr id="5" name="Picture 4">
            <a:extLst>
              <a:ext uri="{FF2B5EF4-FFF2-40B4-BE49-F238E27FC236}">
                <a16:creationId xmlns:a16="http://schemas.microsoft.com/office/drawing/2014/main" id="{FA0358E5-A42D-47C7-A465-19716754FCF5}"/>
              </a:ext>
            </a:extLst>
          </p:cNvPr>
          <p:cNvPicPr>
            <a:picLocks noChangeAspect="1"/>
          </p:cNvPicPr>
          <p:nvPr/>
        </p:nvPicPr>
        <p:blipFill>
          <a:blip r:embed="rId2"/>
          <a:stretch>
            <a:fillRect/>
          </a:stretch>
        </p:blipFill>
        <p:spPr>
          <a:xfrm>
            <a:off x="9558169" y="3429000"/>
            <a:ext cx="2410161" cy="1019317"/>
          </a:xfrm>
          <a:prstGeom prst="rect">
            <a:avLst/>
          </a:prstGeom>
        </p:spPr>
      </p:pic>
    </p:spTree>
    <p:extLst>
      <p:ext uri="{BB962C8B-B14F-4D97-AF65-F5344CB8AC3E}">
        <p14:creationId xmlns:p14="http://schemas.microsoft.com/office/powerpoint/2010/main" val="253718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033C8D-26BE-4AEF-A249-C33BE9DF1AC7}"/>
              </a:ext>
            </a:extLst>
          </p:cNvPr>
          <p:cNvPicPr>
            <a:picLocks noChangeAspect="1"/>
          </p:cNvPicPr>
          <p:nvPr/>
        </p:nvPicPr>
        <p:blipFill>
          <a:blip r:embed="rId2"/>
          <a:stretch>
            <a:fillRect/>
          </a:stretch>
        </p:blipFill>
        <p:spPr>
          <a:xfrm>
            <a:off x="912392" y="452275"/>
            <a:ext cx="7212433" cy="4618331"/>
          </a:xfrm>
          <a:prstGeom prst="rect">
            <a:avLst/>
          </a:prstGeom>
          <a:ln>
            <a:solidFill>
              <a:schemeClr val="tx1"/>
            </a:solidFill>
          </a:ln>
        </p:spPr>
      </p:pic>
      <p:pic>
        <p:nvPicPr>
          <p:cNvPr id="5" name="Picture 4">
            <a:extLst>
              <a:ext uri="{FF2B5EF4-FFF2-40B4-BE49-F238E27FC236}">
                <a16:creationId xmlns:a16="http://schemas.microsoft.com/office/drawing/2014/main" id="{6318E36B-E33B-48FE-A0A1-AA12BE876CFE}"/>
              </a:ext>
            </a:extLst>
          </p:cNvPr>
          <p:cNvPicPr>
            <a:picLocks noChangeAspect="1"/>
          </p:cNvPicPr>
          <p:nvPr/>
        </p:nvPicPr>
        <p:blipFill>
          <a:blip r:embed="rId3"/>
          <a:stretch>
            <a:fillRect/>
          </a:stretch>
        </p:blipFill>
        <p:spPr>
          <a:xfrm>
            <a:off x="6166990" y="4490520"/>
            <a:ext cx="5548760" cy="2019980"/>
          </a:xfrm>
          <a:prstGeom prst="rect">
            <a:avLst/>
          </a:prstGeom>
          <a:ln>
            <a:solidFill>
              <a:schemeClr val="tx1"/>
            </a:solidFill>
          </a:ln>
        </p:spPr>
      </p:pic>
      <p:sp>
        <p:nvSpPr>
          <p:cNvPr id="6" name="TextBox 5">
            <a:extLst>
              <a:ext uri="{FF2B5EF4-FFF2-40B4-BE49-F238E27FC236}">
                <a16:creationId xmlns:a16="http://schemas.microsoft.com/office/drawing/2014/main" id="{4697A518-A3C1-414A-8C3D-54F471D5ADD2}"/>
              </a:ext>
            </a:extLst>
          </p:cNvPr>
          <p:cNvSpPr txBox="1"/>
          <p:nvPr/>
        </p:nvSpPr>
        <p:spPr>
          <a:xfrm>
            <a:off x="8458200" y="613154"/>
            <a:ext cx="2689504" cy="2308324"/>
          </a:xfrm>
          <a:prstGeom prst="wedgeRectCallout">
            <a:avLst>
              <a:gd name="adj1" fmla="val -73905"/>
              <a:gd name="adj2" fmla="val 129517"/>
            </a:avLst>
          </a:prstGeom>
          <a:noFill/>
          <a:ln>
            <a:solidFill>
              <a:schemeClr val="tx1"/>
            </a:solidFill>
          </a:ln>
        </p:spPr>
        <p:txBody>
          <a:bodyPr wrap="square" rtlCol="0">
            <a:spAutoFit/>
          </a:bodyPr>
          <a:lstStyle/>
          <a:p>
            <a:r>
              <a:rPr lang="en-US" dirty="0"/>
              <a:t>Summary page shows a PDF of the document. The view of the cover shows whether the item is a Theses (in the correct folder) or a Dissertation (needs to be migrated out).  This object is a Dissertation.</a:t>
            </a:r>
          </a:p>
        </p:txBody>
      </p:sp>
      <p:sp>
        <p:nvSpPr>
          <p:cNvPr id="7" name="Oval 6">
            <a:extLst>
              <a:ext uri="{FF2B5EF4-FFF2-40B4-BE49-F238E27FC236}">
                <a16:creationId xmlns:a16="http://schemas.microsoft.com/office/drawing/2014/main" id="{C4F437A8-5503-4E49-A09E-DF4D001B7B7F}"/>
              </a:ext>
            </a:extLst>
          </p:cNvPr>
          <p:cNvSpPr/>
          <p:nvPr/>
        </p:nvSpPr>
        <p:spPr>
          <a:xfrm rot="16200000">
            <a:off x="6553201" y="4465768"/>
            <a:ext cx="895350" cy="1209675"/>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0368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80EBEE-28CF-474E-8D5F-A71AD709EE93}"/>
              </a:ext>
            </a:extLst>
          </p:cNvPr>
          <p:cNvPicPr>
            <a:picLocks noChangeAspect="1"/>
          </p:cNvPicPr>
          <p:nvPr/>
        </p:nvPicPr>
        <p:blipFill>
          <a:blip r:embed="rId2"/>
          <a:stretch>
            <a:fillRect/>
          </a:stretch>
        </p:blipFill>
        <p:spPr>
          <a:xfrm>
            <a:off x="842808" y="850131"/>
            <a:ext cx="8939367" cy="4364548"/>
          </a:xfrm>
          <a:prstGeom prst="rect">
            <a:avLst/>
          </a:prstGeom>
          <a:ln>
            <a:solidFill>
              <a:schemeClr val="tx1"/>
            </a:solidFill>
          </a:ln>
        </p:spPr>
      </p:pic>
      <p:sp>
        <p:nvSpPr>
          <p:cNvPr id="4" name="TextBox 3">
            <a:extLst>
              <a:ext uri="{FF2B5EF4-FFF2-40B4-BE49-F238E27FC236}">
                <a16:creationId xmlns:a16="http://schemas.microsoft.com/office/drawing/2014/main" id="{3678B6AF-1A2A-49D6-8FCF-C13AE5DCE49A}"/>
              </a:ext>
            </a:extLst>
          </p:cNvPr>
          <p:cNvSpPr txBox="1"/>
          <p:nvPr/>
        </p:nvSpPr>
        <p:spPr>
          <a:xfrm>
            <a:off x="9953624" y="1380133"/>
            <a:ext cx="1784629" cy="1754326"/>
          </a:xfrm>
          <a:prstGeom prst="wedgeRectCallout">
            <a:avLst>
              <a:gd name="adj1" fmla="val -324466"/>
              <a:gd name="adj2" fmla="val 79296"/>
            </a:avLst>
          </a:prstGeom>
          <a:noFill/>
          <a:ln>
            <a:solidFill>
              <a:schemeClr val="tx1"/>
            </a:solidFill>
          </a:ln>
        </p:spPr>
        <p:txBody>
          <a:bodyPr wrap="square" rtlCol="0">
            <a:spAutoFit/>
          </a:bodyPr>
          <a:lstStyle/>
          <a:p>
            <a:r>
              <a:rPr lang="en-US" dirty="0"/>
              <a:t>This Full Description shows  5 creators, but there should be only one Author listed here</a:t>
            </a:r>
          </a:p>
        </p:txBody>
      </p:sp>
      <p:sp>
        <p:nvSpPr>
          <p:cNvPr id="5" name="Oval 4">
            <a:extLst>
              <a:ext uri="{FF2B5EF4-FFF2-40B4-BE49-F238E27FC236}">
                <a16:creationId xmlns:a16="http://schemas.microsoft.com/office/drawing/2014/main" id="{CE1D99C1-9D5B-4E4F-839E-974489521570}"/>
              </a:ext>
            </a:extLst>
          </p:cNvPr>
          <p:cNvSpPr/>
          <p:nvPr/>
        </p:nvSpPr>
        <p:spPr>
          <a:xfrm rot="16200000">
            <a:off x="3003124" y="2669749"/>
            <a:ext cx="1208944" cy="1662114"/>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2767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27CDEC-1F5A-464C-965C-B2F4D64AAA2F}"/>
              </a:ext>
            </a:extLst>
          </p:cNvPr>
          <p:cNvPicPr>
            <a:picLocks noChangeAspect="1"/>
          </p:cNvPicPr>
          <p:nvPr/>
        </p:nvPicPr>
        <p:blipFill>
          <a:blip r:embed="rId2"/>
          <a:stretch>
            <a:fillRect/>
          </a:stretch>
        </p:blipFill>
        <p:spPr>
          <a:xfrm>
            <a:off x="813113" y="478931"/>
            <a:ext cx="4572000" cy="2627443"/>
          </a:xfrm>
          <a:prstGeom prst="rect">
            <a:avLst/>
          </a:prstGeom>
        </p:spPr>
      </p:pic>
      <p:pic>
        <p:nvPicPr>
          <p:cNvPr id="5" name="Picture 4">
            <a:extLst>
              <a:ext uri="{FF2B5EF4-FFF2-40B4-BE49-F238E27FC236}">
                <a16:creationId xmlns:a16="http://schemas.microsoft.com/office/drawing/2014/main" id="{E7A8741C-D1E5-43B6-A7FC-91FDF3C9FC75}"/>
              </a:ext>
            </a:extLst>
          </p:cNvPr>
          <p:cNvPicPr>
            <a:picLocks noChangeAspect="1"/>
          </p:cNvPicPr>
          <p:nvPr/>
        </p:nvPicPr>
        <p:blipFill>
          <a:blip r:embed="rId3"/>
          <a:stretch>
            <a:fillRect/>
          </a:stretch>
        </p:blipFill>
        <p:spPr>
          <a:xfrm>
            <a:off x="6806889" y="478931"/>
            <a:ext cx="4572000" cy="3082763"/>
          </a:xfrm>
          <a:prstGeom prst="rect">
            <a:avLst/>
          </a:prstGeom>
        </p:spPr>
      </p:pic>
      <p:pic>
        <p:nvPicPr>
          <p:cNvPr id="7" name="Picture 6">
            <a:extLst>
              <a:ext uri="{FF2B5EF4-FFF2-40B4-BE49-F238E27FC236}">
                <a16:creationId xmlns:a16="http://schemas.microsoft.com/office/drawing/2014/main" id="{AF6559AF-46D7-461C-B13E-5884EBABCC78}"/>
              </a:ext>
            </a:extLst>
          </p:cNvPr>
          <p:cNvPicPr>
            <a:picLocks noChangeAspect="1"/>
          </p:cNvPicPr>
          <p:nvPr/>
        </p:nvPicPr>
        <p:blipFill>
          <a:blip r:embed="rId4"/>
          <a:stretch>
            <a:fillRect/>
          </a:stretch>
        </p:blipFill>
        <p:spPr>
          <a:xfrm>
            <a:off x="5586959" y="4382053"/>
            <a:ext cx="5306154" cy="2139891"/>
          </a:xfrm>
          <a:prstGeom prst="rect">
            <a:avLst/>
          </a:prstGeom>
        </p:spPr>
      </p:pic>
      <p:sp>
        <p:nvSpPr>
          <p:cNvPr id="14" name="TextBox 13">
            <a:extLst>
              <a:ext uri="{FF2B5EF4-FFF2-40B4-BE49-F238E27FC236}">
                <a16:creationId xmlns:a16="http://schemas.microsoft.com/office/drawing/2014/main" id="{E4BD88B3-6516-4EFD-968B-6B786ED0A047}"/>
              </a:ext>
            </a:extLst>
          </p:cNvPr>
          <p:cNvSpPr txBox="1"/>
          <p:nvPr/>
        </p:nvSpPr>
        <p:spPr>
          <a:xfrm>
            <a:off x="5456457" y="690254"/>
            <a:ext cx="1326650" cy="923330"/>
          </a:xfrm>
          <a:prstGeom prst="wedgeRectCallout">
            <a:avLst>
              <a:gd name="adj1" fmla="val -330169"/>
              <a:gd name="adj2" fmla="val 45300"/>
            </a:avLst>
          </a:prstGeom>
          <a:noFill/>
          <a:ln>
            <a:solidFill>
              <a:schemeClr val="tx1"/>
            </a:solidFill>
          </a:ln>
        </p:spPr>
        <p:txBody>
          <a:bodyPr wrap="square" rtlCol="0">
            <a:spAutoFit/>
          </a:bodyPr>
          <a:lstStyle/>
          <a:p>
            <a:r>
              <a:rPr lang="en-US" dirty="0"/>
              <a:t>1. Click Manage </a:t>
            </a:r>
            <a:r>
              <a:rPr lang="en-US" dirty="0" err="1"/>
              <a:t>Datastreams</a:t>
            </a:r>
            <a:endParaRPr lang="en-US" dirty="0"/>
          </a:p>
        </p:txBody>
      </p:sp>
      <p:sp>
        <p:nvSpPr>
          <p:cNvPr id="15" name="TextBox 14">
            <a:extLst>
              <a:ext uri="{FF2B5EF4-FFF2-40B4-BE49-F238E27FC236}">
                <a16:creationId xmlns:a16="http://schemas.microsoft.com/office/drawing/2014/main" id="{B9951E8A-F565-4AEC-BB03-E6048C5C3844}"/>
              </a:ext>
            </a:extLst>
          </p:cNvPr>
          <p:cNvSpPr txBox="1"/>
          <p:nvPr/>
        </p:nvSpPr>
        <p:spPr>
          <a:xfrm>
            <a:off x="5456457" y="1878377"/>
            <a:ext cx="1326650" cy="923330"/>
          </a:xfrm>
          <a:prstGeom prst="wedgeRectCallout">
            <a:avLst>
              <a:gd name="adj1" fmla="val 324623"/>
              <a:gd name="adj2" fmla="val -90"/>
            </a:avLst>
          </a:prstGeom>
          <a:noFill/>
          <a:ln>
            <a:solidFill>
              <a:schemeClr val="tx1"/>
            </a:solidFill>
          </a:ln>
        </p:spPr>
        <p:txBody>
          <a:bodyPr wrap="square" rtlCol="0">
            <a:spAutoFit/>
          </a:bodyPr>
          <a:lstStyle/>
          <a:p>
            <a:r>
              <a:rPr lang="en-US" dirty="0"/>
              <a:t>2. Click edit MODS Record</a:t>
            </a:r>
          </a:p>
        </p:txBody>
      </p:sp>
      <p:sp>
        <p:nvSpPr>
          <p:cNvPr id="16" name="TextBox 15">
            <a:extLst>
              <a:ext uri="{FF2B5EF4-FFF2-40B4-BE49-F238E27FC236}">
                <a16:creationId xmlns:a16="http://schemas.microsoft.com/office/drawing/2014/main" id="{8D473CA9-0A06-46C9-A645-465D14FFE64E}"/>
              </a:ext>
            </a:extLst>
          </p:cNvPr>
          <p:cNvSpPr txBox="1"/>
          <p:nvPr/>
        </p:nvSpPr>
        <p:spPr>
          <a:xfrm>
            <a:off x="5456457" y="3048544"/>
            <a:ext cx="1326650" cy="923330"/>
          </a:xfrm>
          <a:prstGeom prst="wedgeRectCallout">
            <a:avLst>
              <a:gd name="adj1" fmla="val 6561"/>
              <a:gd name="adj2" fmla="val 247492"/>
            </a:avLst>
          </a:prstGeom>
          <a:noFill/>
          <a:ln>
            <a:solidFill>
              <a:schemeClr val="tx1"/>
            </a:solidFill>
          </a:ln>
        </p:spPr>
        <p:txBody>
          <a:bodyPr wrap="square" rtlCol="0">
            <a:spAutoFit/>
          </a:bodyPr>
          <a:lstStyle/>
          <a:p>
            <a:r>
              <a:rPr lang="en-US" dirty="0"/>
              <a:t>3. Click MODS Simple Entry</a:t>
            </a:r>
          </a:p>
        </p:txBody>
      </p:sp>
    </p:spTree>
    <p:extLst>
      <p:ext uri="{BB962C8B-B14F-4D97-AF65-F5344CB8AC3E}">
        <p14:creationId xmlns:p14="http://schemas.microsoft.com/office/powerpoint/2010/main" val="2855247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F555AE6-9E07-4583-86F1-E7B582FF8A7D}"/>
              </a:ext>
            </a:extLst>
          </p:cNvPr>
          <p:cNvPicPr>
            <a:picLocks noChangeAspect="1"/>
          </p:cNvPicPr>
          <p:nvPr/>
        </p:nvPicPr>
        <p:blipFill>
          <a:blip r:embed="rId2"/>
          <a:stretch>
            <a:fillRect/>
          </a:stretch>
        </p:blipFill>
        <p:spPr>
          <a:xfrm>
            <a:off x="266032" y="225512"/>
            <a:ext cx="4572000" cy="3317918"/>
          </a:xfrm>
          <a:prstGeom prst="rect">
            <a:avLst/>
          </a:prstGeom>
          <a:ln>
            <a:solidFill>
              <a:schemeClr val="tx1"/>
            </a:solidFill>
          </a:ln>
        </p:spPr>
      </p:pic>
      <p:pic>
        <p:nvPicPr>
          <p:cNvPr id="11" name="Picture 10">
            <a:extLst>
              <a:ext uri="{FF2B5EF4-FFF2-40B4-BE49-F238E27FC236}">
                <a16:creationId xmlns:a16="http://schemas.microsoft.com/office/drawing/2014/main" id="{82D23213-134D-47FE-AAA5-9B08434E7316}"/>
              </a:ext>
            </a:extLst>
          </p:cNvPr>
          <p:cNvPicPr>
            <a:picLocks noChangeAspect="1"/>
          </p:cNvPicPr>
          <p:nvPr/>
        </p:nvPicPr>
        <p:blipFill>
          <a:blip r:embed="rId3"/>
          <a:stretch>
            <a:fillRect/>
          </a:stretch>
        </p:blipFill>
        <p:spPr>
          <a:xfrm>
            <a:off x="3629695" y="1618012"/>
            <a:ext cx="4572000" cy="3621975"/>
          </a:xfrm>
          <a:prstGeom prst="rect">
            <a:avLst/>
          </a:prstGeom>
          <a:ln>
            <a:solidFill>
              <a:schemeClr val="tx1"/>
            </a:solidFill>
          </a:ln>
        </p:spPr>
      </p:pic>
      <p:pic>
        <p:nvPicPr>
          <p:cNvPr id="13" name="Picture 12">
            <a:extLst>
              <a:ext uri="{FF2B5EF4-FFF2-40B4-BE49-F238E27FC236}">
                <a16:creationId xmlns:a16="http://schemas.microsoft.com/office/drawing/2014/main" id="{0BD0A5FC-530D-4565-9B95-295B4C3A613F}"/>
              </a:ext>
            </a:extLst>
          </p:cNvPr>
          <p:cNvPicPr>
            <a:picLocks noChangeAspect="1"/>
          </p:cNvPicPr>
          <p:nvPr/>
        </p:nvPicPr>
        <p:blipFill>
          <a:blip r:embed="rId4"/>
          <a:stretch>
            <a:fillRect/>
          </a:stretch>
        </p:blipFill>
        <p:spPr>
          <a:xfrm>
            <a:off x="7420645" y="2443248"/>
            <a:ext cx="4572000" cy="4102631"/>
          </a:xfrm>
          <a:prstGeom prst="rect">
            <a:avLst/>
          </a:prstGeom>
          <a:ln>
            <a:solidFill>
              <a:schemeClr val="tx1"/>
            </a:solidFill>
          </a:ln>
        </p:spPr>
      </p:pic>
      <p:sp>
        <p:nvSpPr>
          <p:cNvPr id="8" name="TextBox 7">
            <a:extLst>
              <a:ext uri="{FF2B5EF4-FFF2-40B4-BE49-F238E27FC236}">
                <a16:creationId xmlns:a16="http://schemas.microsoft.com/office/drawing/2014/main" id="{14111D49-E603-41E6-B077-D8E6AE160E83}"/>
              </a:ext>
            </a:extLst>
          </p:cNvPr>
          <p:cNvSpPr txBox="1"/>
          <p:nvPr/>
        </p:nvSpPr>
        <p:spPr>
          <a:xfrm>
            <a:off x="4978196" y="312120"/>
            <a:ext cx="2266967" cy="369332"/>
          </a:xfrm>
          <a:prstGeom prst="rect">
            <a:avLst/>
          </a:prstGeom>
          <a:noFill/>
          <a:ln>
            <a:solidFill>
              <a:schemeClr val="tx1"/>
            </a:solidFill>
          </a:ln>
        </p:spPr>
        <p:txBody>
          <a:bodyPr wrap="none" rtlCol="0">
            <a:spAutoFit/>
          </a:bodyPr>
          <a:lstStyle/>
          <a:p>
            <a:r>
              <a:rPr lang="en-US" dirty="0"/>
              <a:t>Editing the </a:t>
            </a:r>
            <a:r>
              <a:rPr lang="en-US" dirty="0" err="1"/>
              <a:t>datastream</a:t>
            </a:r>
            <a:endParaRPr lang="en-US" dirty="0"/>
          </a:p>
        </p:txBody>
      </p:sp>
      <p:sp>
        <p:nvSpPr>
          <p:cNvPr id="12" name="TextBox 11">
            <a:extLst>
              <a:ext uri="{FF2B5EF4-FFF2-40B4-BE49-F238E27FC236}">
                <a16:creationId xmlns:a16="http://schemas.microsoft.com/office/drawing/2014/main" id="{737BE82D-4C27-4EF9-ADF7-3DB0DBFC8DF9}"/>
              </a:ext>
            </a:extLst>
          </p:cNvPr>
          <p:cNvSpPr txBox="1"/>
          <p:nvPr/>
        </p:nvSpPr>
        <p:spPr>
          <a:xfrm>
            <a:off x="741582" y="3754802"/>
            <a:ext cx="2001618" cy="1477328"/>
          </a:xfrm>
          <a:prstGeom prst="wedgeRectCallout">
            <a:avLst>
              <a:gd name="adj1" fmla="val 182448"/>
              <a:gd name="adj2" fmla="val -148365"/>
            </a:avLst>
          </a:prstGeom>
          <a:noFill/>
          <a:ln>
            <a:solidFill>
              <a:schemeClr val="tx1"/>
            </a:solidFill>
          </a:ln>
        </p:spPr>
        <p:txBody>
          <a:bodyPr wrap="square" rtlCol="0">
            <a:spAutoFit/>
          </a:bodyPr>
          <a:lstStyle/>
          <a:p>
            <a:r>
              <a:rPr lang="en-US" dirty="0"/>
              <a:t>Click the x’s to delete each entity under Creator, except the first one, the Author</a:t>
            </a:r>
          </a:p>
        </p:txBody>
      </p:sp>
      <p:sp>
        <p:nvSpPr>
          <p:cNvPr id="14" name="TextBox 13">
            <a:extLst>
              <a:ext uri="{FF2B5EF4-FFF2-40B4-BE49-F238E27FC236}">
                <a16:creationId xmlns:a16="http://schemas.microsoft.com/office/drawing/2014/main" id="{F180475A-7084-4D5F-89C7-AA428D94212E}"/>
              </a:ext>
            </a:extLst>
          </p:cNvPr>
          <p:cNvSpPr txBox="1"/>
          <p:nvPr/>
        </p:nvSpPr>
        <p:spPr>
          <a:xfrm>
            <a:off x="5100625" y="5569767"/>
            <a:ext cx="2001618" cy="646331"/>
          </a:xfrm>
          <a:prstGeom prst="wedgeRectCallout">
            <a:avLst>
              <a:gd name="adj1" fmla="val 90606"/>
              <a:gd name="adj2" fmla="val -438684"/>
            </a:avLst>
          </a:prstGeom>
          <a:noFill/>
          <a:ln>
            <a:solidFill>
              <a:schemeClr val="tx1"/>
            </a:solidFill>
          </a:ln>
        </p:spPr>
        <p:txBody>
          <a:bodyPr wrap="square" rtlCol="0">
            <a:spAutoFit/>
          </a:bodyPr>
          <a:lstStyle/>
          <a:p>
            <a:r>
              <a:rPr lang="en-US" dirty="0"/>
              <a:t>Now there is only one Creator listed</a:t>
            </a:r>
          </a:p>
        </p:txBody>
      </p:sp>
    </p:spTree>
    <p:extLst>
      <p:ext uri="{BB962C8B-B14F-4D97-AF65-F5344CB8AC3E}">
        <p14:creationId xmlns:p14="http://schemas.microsoft.com/office/powerpoint/2010/main" val="939607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6FF245-A178-402A-B10B-79784BAD62B1}"/>
              </a:ext>
            </a:extLst>
          </p:cNvPr>
          <p:cNvPicPr>
            <a:picLocks noChangeAspect="1"/>
          </p:cNvPicPr>
          <p:nvPr/>
        </p:nvPicPr>
        <p:blipFill>
          <a:blip r:embed="rId2"/>
          <a:stretch>
            <a:fillRect/>
          </a:stretch>
        </p:blipFill>
        <p:spPr>
          <a:xfrm>
            <a:off x="246927" y="449064"/>
            <a:ext cx="8801823" cy="1553263"/>
          </a:xfrm>
          <a:prstGeom prst="rect">
            <a:avLst/>
          </a:prstGeom>
          <a:ln>
            <a:solidFill>
              <a:schemeClr val="tx1"/>
            </a:solidFill>
          </a:ln>
        </p:spPr>
      </p:pic>
      <p:pic>
        <p:nvPicPr>
          <p:cNvPr id="5" name="Picture 4">
            <a:extLst>
              <a:ext uri="{FF2B5EF4-FFF2-40B4-BE49-F238E27FC236}">
                <a16:creationId xmlns:a16="http://schemas.microsoft.com/office/drawing/2014/main" id="{B4ED6968-0D79-4AC4-AF72-1C405BC43355}"/>
              </a:ext>
            </a:extLst>
          </p:cNvPr>
          <p:cNvPicPr>
            <a:picLocks noChangeAspect="1"/>
          </p:cNvPicPr>
          <p:nvPr/>
        </p:nvPicPr>
        <p:blipFill>
          <a:blip r:embed="rId3"/>
          <a:stretch>
            <a:fillRect/>
          </a:stretch>
        </p:blipFill>
        <p:spPr>
          <a:xfrm>
            <a:off x="866068" y="4855674"/>
            <a:ext cx="8697040" cy="1495309"/>
          </a:xfrm>
          <a:prstGeom prst="rect">
            <a:avLst/>
          </a:prstGeom>
          <a:ln>
            <a:solidFill>
              <a:schemeClr val="tx1"/>
            </a:solidFill>
          </a:ln>
        </p:spPr>
      </p:pic>
      <p:pic>
        <p:nvPicPr>
          <p:cNvPr id="7" name="Picture 6">
            <a:extLst>
              <a:ext uri="{FF2B5EF4-FFF2-40B4-BE49-F238E27FC236}">
                <a16:creationId xmlns:a16="http://schemas.microsoft.com/office/drawing/2014/main" id="{D7EC8772-0487-4A11-95BD-CEB2B55954B9}"/>
              </a:ext>
            </a:extLst>
          </p:cNvPr>
          <p:cNvPicPr>
            <a:picLocks noChangeAspect="1"/>
          </p:cNvPicPr>
          <p:nvPr/>
        </p:nvPicPr>
        <p:blipFill>
          <a:blip r:embed="rId4"/>
          <a:stretch>
            <a:fillRect/>
          </a:stretch>
        </p:blipFill>
        <p:spPr>
          <a:xfrm>
            <a:off x="3223645" y="1813821"/>
            <a:ext cx="6644255" cy="2695091"/>
          </a:xfrm>
          <a:prstGeom prst="rect">
            <a:avLst/>
          </a:prstGeom>
          <a:ln>
            <a:solidFill>
              <a:schemeClr val="tx1"/>
            </a:solidFill>
          </a:ln>
        </p:spPr>
      </p:pic>
      <p:sp>
        <p:nvSpPr>
          <p:cNvPr id="6" name="TextBox 5">
            <a:extLst>
              <a:ext uri="{FF2B5EF4-FFF2-40B4-BE49-F238E27FC236}">
                <a16:creationId xmlns:a16="http://schemas.microsoft.com/office/drawing/2014/main" id="{C754D4B6-3F78-45ED-83BE-42B589FA3155}"/>
              </a:ext>
            </a:extLst>
          </p:cNvPr>
          <p:cNvSpPr txBox="1"/>
          <p:nvPr/>
        </p:nvSpPr>
        <p:spPr>
          <a:xfrm>
            <a:off x="10023850" y="297459"/>
            <a:ext cx="2001618" cy="923330"/>
          </a:xfrm>
          <a:prstGeom prst="wedgeRectCallout">
            <a:avLst>
              <a:gd name="adj1" fmla="val -84512"/>
              <a:gd name="adj2" fmla="val 28295"/>
            </a:avLst>
          </a:prstGeom>
          <a:noFill/>
          <a:ln>
            <a:solidFill>
              <a:schemeClr val="tx1"/>
            </a:solidFill>
          </a:ln>
        </p:spPr>
        <p:txBody>
          <a:bodyPr wrap="square" rtlCol="0">
            <a:spAutoFit/>
          </a:bodyPr>
          <a:lstStyle/>
          <a:p>
            <a:r>
              <a:rPr lang="en-US" dirty="0"/>
              <a:t>Scroll down to the </a:t>
            </a:r>
            <a:r>
              <a:rPr lang="en-US" dirty="0" err="1"/>
              <a:t>RightsStatements</a:t>
            </a:r>
            <a:r>
              <a:rPr lang="en-US" dirty="0"/>
              <a:t> menu</a:t>
            </a:r>
          </a:p>
        </p:txBody>
      </p:sp>
      <p:sp>
        <p:nvSpPr>
          <p:cNvPr id="8" name="TextBox 7">
            <a:extLst>
              <a:ext uri="{FF2B5EF4-FFF2-40B4-BE49-F238E27FC236}">
                <a16:creationId xmlns:a16="http://schemas.microsoft.com/office/drawing/2014/main" id="{9EDDA202-3F4B-4C04-A5F7-FE40AA1BAF4E}"/>
              </a:ext>
            </a:extLst>
          </p:cNvPr>
          <p:cNvSpPr txBox="1"/>
          <p:nvPr/>
        </p:nvSpPr>
        <p:spPr>
          <a:xfrm>
            <a:off x="10023850" y="1813821"/>
            <a:ext cx="2001618" cy="1200329"/>
          </a:xfrm>
          <a:prstGeom prst="wedgeRectCallout">
            <a:avLst>
              <a:gd name="adj1" fmla="val -84512"/>
              <a:gd name="adj2" fmla="val 28295"/>
            </a:avLst>
          </a:prstGeom>
          <a:noFill/>
          <a:ln>
            <a:solidFill>
              <a:schemeClr val="tx1"/>
            </a:solidFill>
          </a:ln>
        </p:spPr>
        <p:txBody>
          <a:bodyPr wrap="square" rtlCol="0">
            <a:spAutoFit/>
          </a:bodyPr>
          <a:lstStyle/>
          <a:p>
            <a:r>
              <a:rPr lang="en-US" dirty="0"/>
              <a:t>Dropdown menu shows “In Copyright – Educational Use Permitted.”</a:t>
            </a:r>
          </a:p>
        </p:txBody>
      </p:sp>
      <p:sp>
        <p:nvSpPr>
          <p:cNvPr id="9" name="TextBox 8">
            <a:extLst>
              <a:ext uri="{FF2B5EF4-FFF2-40B4-BE49-F238E27FC236}">
                <a16:creationId xmlns:a16="http://schemas.microsoft.com/office/drawing/2014/main" id="{02219854-4B00-4691-BD48-CE0044B7C62E}"/>
              </a:ext>
            </a:extLst>
          </p:cNvPr>
          <p:cNvSpPr txBox="1"/>
          <p:nvPr/>
        </p:nvSpPr>
        <p:spPr>
          <a:xfrm>
            <a:off x="10023850" y="4438178"/>
            <a:ext cx="2001618" cy="923330"/>
          </a:xfrm>
          <a:prstGeom prst="wedgeRectCallout">
            <a:avLst>
              <a:gd name="adj1" fmla="val -86891"/>
              <a:gd name="adj2" fmla="val 21730"/>
            </a:avLst>
          </a:prstGeom>
          <a:noFill/>
          <a:ln>
            <a:solidFill>
              <a:schemeClr val="tx1"/>
            </a:solidFill>
          </a:ln>
        </p:spPr>
        <p:txBody>
          <a:bodyPr wrap="square" rtlCol="0">
            <a:spAutoFit/>
          </a:bodyPr>
          <a:lstStyle/>
          <a:p>
            <a:r>
              <a:rPr lang="en-US" dirty="0"/>
              <a:t>Select “In Copyright – Educational Use Permitted.” </a:t>
            </a:r>
          </a:p>
        </p:txBody>
      </p:sp>
    </p:spTree>
    <p:extLst>
      <p:ext uri="{BB962C8B-B14F-4D97-AF65-F5344CB8AC3E}">
        <p14:creationId xmlns:p14="http://schemas.microsoft.com/office/powerpoint/2010/main" val="3101305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AD717B-16CD-4D77-9A6E-3471AFA8C889}"/>
              </a:ext>
            </a:extLst>
          </p:cNvPr>
          <p:cNvPicPr>
            <a:picLocks noChangeAspect="1"/>
          </p:cNvPicPr>
          <p:nvPr/>
        </p:nvPicPr>
        <p:blipFill>
          <a:blip r:embed="rId2"/>
          <a:stretch>
            <a:fillRect/>
          </a:stretch>
        </p:blipFill>
        <p:spPr>
          <a:xfrm>
            <a:off x="870808" y="295274"/>
            <a:ext cx="4932687" cy="2891265"/>
          </a:xfrm>
          <a:prstGeom prst="rect">
            <a:avLst/>
          </a:prstGeom>
          <a:ln>
            <a:solidFill>
              <a:schemeClr val="tx1"/>
            </a:solidFill>
          </a:ln>
        </p:spPr>
      </p:pic>
      <p:pic>
        <p:nvPicPr>
          <p:cNvPr id="5" name="Picture 4">
            <a:extLst>
              <a:ext uri="{FF2B5EF4-FFF2-40B4-BE49-F238E27FC236}">
                <a16:creationId xmlns:a16="http://schemas.microsoft.com/office/drawing/2014/main" id="{9B3C399A-5798-4A12-8E18-F14C7CC394E5}"/>
              </a:ext>
            </a:extLst>
          </p:cNvPr>
          <p:cNvPicPr>
            <a:picLocks noChangeAspect="1"/>
          </p:cNvPicPr>
          <p:nvPr/>
        </p:nvPicPr>
        <p:blipFill>
          <a:blip r:embed="rId3"/>
          <a:stretch>
            <a:fillRect/>
          </a:stretch>
        </p:blipFill>
        <p:spPr>
          <a:xfrm>
            <a:off x="870808" y="3546460"/>
            <a:ext cx="6419850" cy="2685401"/>
          </a:xfrm>
          <a:prstGeom prst="rect">
            <a:avLst/>
          </a:prstGeom>
          <a:ln>
            <a:solidFill>
              <a:schemeClr val="tx1"/>
            </a:solidFill>
          </a:ln>
        </p:spPr>
      </p:pic>
      <p:sp>
        <p:nvSpPr>
          <p:cNvPr id="4" name="TextBox 3">
            <a:extLst>
              <a:ext uri="{FF2B5EF4-FFF2-40B4-BE49-F238E27FC236}">
                <a16:creationId xmlns:a16="http://schemas.microsoft.com/office/drawing/2014/main" id="{83B07FCB-6AF8-4249-A8C2-497854875E64}"/>
              </a:ext>
            </a:extLst>
          </p:cNvPr>
          <p:cNvSpPr txBox="1"/>
          <p:nvPr/>
        </p:nvSpPr>
        <p:spPr>
          <a:xfrm>
            <a:off x="6861550" y="295274"/>
            <a:ext cx="2001618" cy="923330"/>
          </a:xfrm>
          <a:prstGeom prst="wedgeRectCallout">
            <a:avLst>
              <a:gd name="adj1" fmla="val -269623"/>
              <a:gd name="adj2" fmla="val 189880"/>
            </a:avLst>
          </a:prstGeom>
          <a:noFill/>
          <a:ln>
            <a:solidFill>
              <a:schemeClr val="tx1"/>
            </a:solidFill>
          </a:ln>
        </p:spPr>
        <p:txBody>
          <a:bodyPr wrap="square" rtlCol="0">
            <a:spAutoFit/>
          </a:bodyPr>
          <a:lstStyle/>
          <a:p>
            <a:r>
              <a:rPr lang="en-US" dirty="0"/>
              <a:t>Scroll to bottom of record and hit Update</a:t>
            </a:r>
          </a:p>
        </p:txBody>
      </p:sp>
      <p:sp>
        <p:nvSpPr>
          <p:cNvPr id="6" name="TextBox 5">
            <a:extLst>
              <a:ext uri="{FF2B5EF4-FFF2-40B4-BE49-F238E27FC236}">
                <a16:creationId xmlns:a16="http://schemas.microsoft.com/office/drawing/2014/main" id="{BDBA35DF-68D9-4CFE-9794-213C4D562FDC}"/>
              </a:ext>
            </a:extLst>
          </p:cNvPr>
          <p:cNvSpPr txBox="1"/>
          <p:nvPr/>
        </p:nvSpPr>
        <p:spPr>
          <a:xfrm>
            <a:off x="8280775" y="3689335"/>
            <a:ext cx="2001618" cy="1754326"/>
          </a:xfrm>
          <a:prstGeom prst="wedgeRectCallout">
            <a:avLst>
              <a:gd name="adj1" fmla="val -279616"/>
              <a:gd name="adj2" fmla="val 44296"/>
            </a:avLst>
          </a:prstGeom>
          <a:noFill/>
          <a:ln>
            <a:solidFill>
              <a:schemeClr val="tx1"/>
            </a:solidFill>
          </a:ln>
        </p:spPr>
        <p:txBody>
          <a:bodyPr wrap="square" rtlCol="0">
            <a:spAutoFit/>
          </a:bodyPr>
          <a:lstStyle/>
          <a:p>
            <a:r>
              <a:rPr lang="en-US" dirty="0"/>
              <a:t>When updated record appears, only one name should now appear in Name(s): location field</a:t>
            </a:r>
          </a:p>
        </p:txBody>
      </p:sp>
      <p:sp>
        <p:nvSpPr>
          <p:cNvPr id="7" name="Oval 6">
            <a:extLst>
              <a:ext uri="{FF2B5EF4-FFF2-40B4-BE49-F238E27FC236}">
                <a16:creationId xmlns:a16="http://schemas.microsoft.com/office/drawing/2014/main" id="{45DF11E6-E54E-4750-A0FA-5AE3BFF739C3}"/>
              </a:ext>
            </a:extLst>
          </p:cNvPr>
          <p:cNvSpPr/>
          <p:nvPr/>
        </p:nvSpPr>
        <p:spPr>
          <a:xfrm rot="16200000">
            <a:off x="2400302" y="4461882"/>
            <a:ext cx="895350" cy="1209675"/>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E02653B-1A4D-47F8-A7C4-9908A652077F}"/>
              </a:ext>
            </a:extLst>
          </p:cNvPr>
          <p:cNvSpPr/>
          <p:nvPr/>
        </p:nvSpPr>
        <p:spPr>
          <a:xfrm rot="16200000">
            <a:off x="695327" y="2033006"/>
            <a:ext cx="895350" cy="1209675"/>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8863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B988BB-9436-474B-9F2B-66C4D6ACDC59}"/>
              </a:ext>
            </a:extLst>
          </p:cNvPr>
          <p:cNvPicPr>
            <a:picLocks noChangeAspect="1"/>
          </p:cNvPicPr>
          <p:nvPr/>
        </p:nvPicPr>
        <p:blipFill>
          <a:blip r:embed="rId2"/>
          <a:stretch>
            <a:fillRect/>
          </a:stretch>
        </p:blipFill>
        <p:spPr>
          <a:xfrm>
            <a:off x="813653" y="254039"/>
            <a:ext cx="5634772" cy="2605763"/>
          </a:xfrm>
          <a:prstGeom prst="rect">
            <a:avLst/>
          </a:prstGeom>
          <a:ln>
            <a:solidFill>
              <a:schemeClr val="tx1"/>
            </a:solidFill>
          </a:ln>
        </p:spPr>
      </p:pic>
      <p:pic>
        <p:nvPicPr>
          <p:cNvPr id="7" name="Picture 6">
            <a:extLst>
              <a:ext uri="{FF2B5EF4-FFF2-40B4-BE49-F238E27FC236}">
                <a16:creationId xmlns:a16="http://schemas.microsoft.com/office/drawing/2014/main" id="{D8E0DD9C-63AA-4177-8854-1CE7DBA9064E}"/>
              </a:ext>
            </a:extLst>
          </p:cNvPr>
          <p:cNvPicPr>
            <a:picLocks noChangeAspect="1"/>
          </p:cNvPicPr>
          <p:nvPr/>
        </p:nvPicPr>
        <p:blipFill>
          <a:blip r:embed="rId3"/>
          <a:stretch>
            <a:fillRect/>
          </a:stretch>
        </p:blipFill>
        <p:spPr>
          <a:xfrm>
            <a:off x="789113" y="3012535"/>
            <a:ext cx="10478962" cy="3591426"/>
          </a:xfrm>
          <a:prstGeom prst="rect">
            <a:avLst/>
          </a:prstGeom>
          <a:ln>
            <a:solidFill>
              <a:schemeClr val="tx1"/>
            </a:solidFill>
          </a:ln>
        </p:spPr>
      </p:pic>
      <p:sp>
        <p:nvSpPr>
          <p:cNvPr id="6" name="TextBox 5">
            <a:extLst>
              <a:ext uri="{FF2B5EF4-FFF2-40B4-BE49-F238E27FC236}">
                <a16:creationId xmlns:a16="http://schemas.microsoft.com/office/drawing/2014/main" id="{D265B5A5-C1F0-46D4-A79D-3798F7375883}"/>
              </a:ext>
            </a:extLst>
          </p:cNvPr>
          <p:cNvSpPr txBox="1"/>
          <p:nvPr/>
        </p:nvSpPr>
        <p:spPr>
          <a:xfrm>
            <a:off x="6515100" y="529353"/>
            <a:ext cx="4752975" cy="923330"/>
          </a:xfrm>
          <a:prstGeom prst="wedgeRectCallout">
            <a:avLst>
              <a:gd name="adj1" fmla="val -136782"/>
              <a:gd name="adj2" fmla="val 35141"/>
            </a:avLst>
          </a:prstGeom>
          <a:noFill/>
          <a:ln>
            <a:solidFill>
              <a:schemeClr val="tx1"/>
            </a:solidFill>
          </a:ln>
        </p:spPr>
        <p:txBody>
          <a:bodyPr wrap="square" rtlCol="0">
            <a:spAutoFit/>
          </a:bodyPr>
          <a:lstStyle/>
          <a:p>
            <a:r>
              <a:rPr lang="en-US" dirty="0"/>
              <a:t>Since this is a Dissertation, click Manage and +Migrate this Object to another collection to move it</a:t>
            </a:r>
          </a:p>
        </p:txBody>
      </p:sp>
      <p:sp>
        <p:nvSpPr>
          <p:cNvPr id="8" name="TextBox 7">
            <a:extLst>
              <a:ext uri="{FF2B5EF4-FFF2-40B4-BE49-F238E27FC236}">
                <a16:creationId xmlns:a16="http://schemas.microsoft.com/office/drawing/2014/main" id="{F7E1187E-480E-434E-9981-5133F80F209D}"/>
              </a:ext>
            </a:extLst>
          </p:cNvPr>
          <p:cNvSpPr txBox="1"/>
          <p:nvPr/>
        </p:nvSpPr>
        <p:spPr>
          <a:xfrm>
            <a:off x="6649912" y="3954583"/>
            <a:ext cx="4752975" cy="923330"/>
          </a:xfrm>
          <a:prstGeom prst="wedgeRectCallout">
            <a:avLst>
              <a:gd name="adj1" fmla="val -132974"/>
              <a:gd name="adj2" fmla="val 104553"/>
            </a:avLst>
          </a:prstGeom>
          <a:noFill/>
          <a:ln>
            <a:solidFill>
              <a:schemeClr val="tx1"/>
            </a:solidFill>
          </a:ln>
        </p:spPr>
        <p:txBody>
          <a:bodyPr wrap="square" rtlCol="0">
            <a:spAutoFit/>
          </a:bodyPr>
          <a:lstStyle/>
          <a:p>
            <a:r>
              <a:rPr lang="en-US" dirty="0"/>
              <a:t>Type “diss” in the dropdown to locate “</a:t>
            </a:r>
            <a:r>
              <a:rPr lang="en-US" dirty="0" err="1"/>
              <a:t>uwf:dissertations</a:t>
            </a:r>
            <a:r>
              <a:rPr lang="en-US" dirty="0"/>
              <a:t>” folder, and click Migrate Object</a:t>
            </a:r>
          </a:p>
        </p:txBody>
      </p:sp>
    </p:spTree>
    <p:extLst>
      <p:ext uri="{BB962C8B-B14F-4D97-AF65-F5344CB8AC3E}">
        <p14:creationId xmlns:p14="http://schemas.microsoft.com/office/powerpoint/2010/main" val="439039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6D8F01-229F-4AD6-8027-342F5FD52533}"/>
              </a:ext>
            </a:extLst>
          </p:cNvPr>
          <p:cNvPicPr>
            <a:picLocks noChangeAspect="1"/>
          </p:cNvPicPr>
          <p:nvPr/>
        </p:nvPicPr>
        <p:blipFill>
          <a:blip r:embed="rId2"/>
          <a:stretch>
            <a:fillRect/>
          </a:stretch>
        </p:blipFill>
        <p:spPr>
          <a:xfrm>
            <a:off x="871321" y="755374"/>
            <a:ext cx="4426236" cy="4461246"/>
          </a:xfrm>
          <a:prstGeom prst="rect">
            <a:avLst/>
          </a:prstGeom>
          <a:ln>
            <a:solidFill>
              <a:schemeClr val="tx1"/>
            </a:solidFill>
          </a:ln>
        </p:spPr>
      </p:pic>
      <p:pic>
        <p:nvPicPr>
          <p:cNvPr id="7" name="Picture 6">
            <a:extLst>
              <a:ext uri="{FF2B5EF4-FFF2-40B4-BE49-F238E27FC236}">
                <a16:creationId xmlns:a16="http://schemas.microsoft.com/office/drawing/2014/main" id="{7390F29B-A1A9-48C2-B067-B3693A304ECD}"/>
              </a:ext>
            </a:extLst>
          </p:cNvPr>
          <p:cNvPicPr>
            <a:picLocks noChangeAspect="1"/>
          </p:cNvPicPr>
          <p:nvPr/>
        </p:nvPicPr>
        <p:blipFill>
          <a:blip r:embed="rId3"/>
          <a:stretch>
            <a:fillRect/>
          </a:stretch>
        </p:blipFill>
        <p:spPr>
          <a:xfrm>
            <a:off x="5996858" y="1700019"/>
            <a:ext cx="5062495" cy="4735154"/>
          </a:xfrm>
          <a:prstGeom prst="rect">
            <a:avLst/>
          </a:prstGeom>
          <a:ln>
            <a:solidFill>
              <a:schemeClr val="tx1"/>
            </a:solidFill>
          </a:ln>
        </p:spPr>
      </p:pic>
      <p:sp>
        <p:nvSpPr>
          <p:cNvPr id="4" name="TextBox 3">
            <a:extLst>
              <a:ext uri="{FF2B5EF4-FFF2-40B4-BE49-F238E27FC236}">
                <a16:creationId xmlns:a16="http://schemas.microsoft.com/office/drawing/2014/main" id="{72F65E9A-E843-46DC-9B89-BC52D05DE183}"/>
              </a:ext>
            </a:extLst>
          </p:cNvPr>
          <p:cNvSpPr txBox="1"/>
          <p:nvPr/>
        </p:nvSpPr>
        <p:spPr>
          <a:xfrm>
            <a:off x="5486400" y="755374"/>
            <a:ext cx="4752975" cy="646331"/>
          </a:xfrm>
          <a:prstGeom prst="wedgeRectCallout">
            <a:avLst>
              <a:gd name="adj1" fmla="val -102357"/>
              <a:gd name="adj2" fmla="val 523180"/>
            </a:avLst>
          </a:prstGeom>
          <a:noFill/>
          <a:ln>
            <a:solidFill>
              <a:schemeClr val="tx1"/>
            </a:solidFill>
          </a:ln>
        </p:spPr>
        <p:txBody>
          <a:bodyPr wrap="square" rtlCol="0">
            <a:spAutoFit/>
          </a:bodyPr>
          <a:lstStyle/>
          <a:p>
            <a:r>
              <a:rPr lang="en-US" dirty="0"/>
              <a:t>Search for this item in the UWF Library Catalog at </a:t>
            </a:r>
            <a:r>
              <a:rPr lang="en-US" dirty="0">
                <a:hlinkClick r:id="rId4"/>
              </a:rPr>
              <a:t>https://uwf.edu/library/</a:t>
            </a:r>
            <a:endParaRPr lang="en-US" dirty="0"/>
          </a:p>
        </p:txBody>
      </p:sp>
      <p:sp>
        <p:nvSpPr>
          <p:cNvPr id="6" name="TextBox 5">
            <a:extLst>
              <a:ext uri="{FF2B5EF4-FFF2-40B4-BE49-F238E27FC236}">
                <a16:creationId xmlns:a16="http://schemas.microsoft.com/office/drawing/2014/main" id="{E3D2F81A-012B-47C9-8CA5-A4F3F9A93327}"/>
              </a:ext>
            </a:extLst>
          </p:cNvPr>
          <p:cNvSpPr txBox="1"/>
          <p:nvPr/>
        </p:nvSpPr>
        <p:spPr>
          <a:xfrm>
            <a:off x="871321" y="5620171"/>
            <a:ext cx="4752975" cy="369332"/>
          </a:xfrm>
          <a:prstGeom prst="wedgeRectCallout">
            <a:avLst>
              <a:gd name="adj1" fmla="val 102452"/>
              <a:gd name="adj2" fmla="val -155093"/>
            </a:avLst>
          </a:prstGeom>
          <a:noFill/>
          <a:ln>
            <a:solidFill>
              <a:schemeClr val="tx1"/>
            </a:solidFill>
          </a:ln>
        </p:spPr>
        <p:txBody>
          <a:bodyPr wrap="square" rtlCol="0">
            <a:spAutoFit/>
          </a:bodyPr>
          <a:lstStyle/>
          <a:p>
            <a:r>
              <a:rPr lang="en-US" dirty="0"/>
              <a:t>Click the link to find the details</a:t>
            </a:r>
          </a:p>
        </p:txBody>
      </p:sp>
    </p:spTree>
    <p:extLst>
      <p:ext uri="{BB962C8B-B14F-4D97-AF65-F5344CB8AC3E}">
        <p14:creationId xmlns:p14="http://schemas.microsoft.com/office/powerpoint/2010/main" val="35192261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3ECE37-507E-45D8-B728-6CBC0C3195B3}"/>
              </a:ext>
            </a:extLst>
          </p:cNvPr>
          <p:cNvPicPr>
            <a:picLocks noChangeAspect="1"/>
          </p:cNvPicPr>
          <p:nvPr/>
        </p:nvPicPr>
        <p:blipFill>
          <a:blip r:embed="rId2"/>
          <a:stretch>
            <a:fillRect/>
          </a:stretch>
        </p:blipFill>
        <p:spPr>
          <a:xfrm>
            <a:off x="836810" y="770697"/>
            <a:ext cx="3657600" cy="3389266"/>
          </a:xfrm>
          <a:prstGeom prst="rect">
            <a:avLst/>
          </a:prstGeom>
          <a:ln>
            <a:solidFill>
              <a:schemeClr val="tx1"/>
            </a:solidFill>
          </a:ln>
        </p:spPr>
      </p:pic>
      <p:pic>
        <p:nvPicPr>
          <p:cNvPr id="5" name="Picture 4">
            <a:extLst>
              <a:ext uri="{FF2B5EF4-FFF2-40B4-BE49-F238E27FC236}">
                <a16:creationId xmlns:a16="http://schemas.microsoft.com/office/drawing/2014/main" id="{60DFE4F5-FD27-4D1A-BD22-45DC8DB2A3A6}"/>
              </a:ext>
            </a:extLst>
          </p:cNvPr>
          <p:cNvPicPr>
            <a:picLocks noChangeAspect="1"/>
          </p:cNvPicPr>
          <p:nvPr/>
        </p:nvPicPr>
        <p:blipFill>
          <a:blip r:embed="rId3"/>
          <a:stretch>
            <a:fillRect/>
          </a:stretch>
        </p:blipFill>
        <p:spPr>
          <a:xfrm>
            <a:off x="5713939" y="770697"/>
            <a:ext cx="4437177" cy="3389266"/>
          </a:xfrm>
          <a:prstGeom prst="rect">
            <a:avLst/>
          </a:prstGeom>
          <a:ln>
            <a:solidFill>
              <a:schemeClr val="tx1"/>
            </a:solidFill>
          </a:ln>
        </p:spPr>
      </p:pic>
      <p:sp>
        <p:nvSpPr>
          <p:cNvPr id="8" name="TextBox 7">
            <a:extLst>
              <a:ext uri="{FF2B5EF4-FFF2-40B4-BE49-F238E27FC236}">
                <a16:creationId xmlns:a16="http://schemas.microsoft.com/office/drawing/2014/main" id="{4CCD9D6E-A448-4138-8F6A-C4CA8CA345E0}"/>
              </a:ext>
            </a:extLst>
          </p:cNvPr>
          <p:cNvSpPr txBox="1"/>
          <p:nvPr/>
        </p:nvSpPr>
        <p:spPr>
          <a:xfrm>
            <a:off x="836810" y="4476748"/>
            <a:ext cx="2001618" cy="1200329"/>
          </a:xfrm>
          <a:prstGeom prst="wedgeRectCallout">
            <a:avLst>
              <a:gd name="adj1" fmla="val 32551"/>
              <a:gd name="adj2" fmla="val -110869"/>
            </a:avLst>
          </a:prstGeom>
          <a:noFill/>
          <a:ln>
            <a:solidFill>
              <a:schemeClr val="tx1"/>
            </a:solidFill>
          </a:ln>
        </p:spPr>
        <p:txBody>
          <a:bodyPr wrap="square" rtlCol="0">
            <a:spAutoFit/>
          </a:bodyPr>
          <a:lstStyle/>
          <a:p>
            <a:r>
              <a:rPr lang="en-US" dirty="0"/>
              <a:t>Click here to make sure you’re looking at the data for the Online version</a:t>
            </a:r>
          </a:p>
        </p:txBody>
      </p:sp>
      <p:sp>
        <p:nvSpPr>
          <p:cNvPr id="10" name="TextBox 9">
            <a:extLst>
              <a:ext uri="{FF2B5EF4-FFF2-40B4-BE49-F238E27FC236}">
                <a16:creationId xmlns:a16="http://schemas.microsoft.com/office/drawing/2014/main" id="{196394D6-A16F-4096-9255-37C6D6CBF923}"/>
              </a:ext>
            </a:extLst>
          </p:cNvPr>
          <p:cNvSpPr txBox="1"/>
          <p:nvPr/>
        </p:nvSpPr>
        <p:spPr>
          <a:xfrm>
            <a:off x="5799334" y="4476748"/>
            <a:ext cx="3211315" cy="646331"/>
          </a:xfrm>
          <a:prstGeom prst="wedgeRectCallout">
            <a:avLst>
              <a:gd name="adj1" fmla="val 3321"/>
              <a:gd name="adj2" fmla="val -199903"/>
            </a:avLst>
          </a:prstGeom>
          <a:noFill/>
          <a:ln>
            <a:solidFill>
              <a:schemeClr val="tx1"/>
            </a:solidFill>
          </a:ln>
        </p:spPr>
        <p:txBody>
          <a:bodyPr wrap="square" rtlCol="0">
            <a:spAutoFit/>
          </a:bodyPr>
          <a:lstStyle/>
          <a:p>
            <a:r>
              <a:rPr lang="en-US" dirty="0"/>
              <a:t>Copy the MMS ID number and paste it in the Google Sheet</a:t>
            </a:r>
          </a:p>
        </p:txBody>
      </p:sp>
    </p:spTree>
    <p:extLst>
      <p:ext uri="{BB962C8B-B14F-4D97-AF65-F5344CB8AC3E}">
        <p14:creationId xmlns:p14="http://schemas.microsoft.com/office/powerpoint/2010/main" val="31598202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E9734ED-DE4A-40B5-994A-4106D87B9B78}"/>
              </a:ext>
            </a:extLst>
          </p:cNvPr>
          <p:cNvPicPr>
            <a:picLocks noChangeAspect="1"/>
          </p:cNvPicPr>
          <p:nvPr/>
        </p:nvPicPr>
        <p:blipFill>
          <a:blip r:embed="rId2"/>
          <a:stretch>
            <a:fillRect/>
          </a:stretch>
        </p:blipFill>
        <p:spPr>
          <a:xfrm>
            <a:off x="863854" y="838936"/>
            <a:ext cx="5095817" cy="3380639"/>
          </a:xfrm>
          <a:prstGeom prst="rect">
            <a:avLst/>
          </a:prstGeom>
          <a:ln>
            <a:solidFill>
              <a:schemeClr val="tx1"/>
            </a:solidFill>
          </a:ln>
        </p:spPr>
      </p:pic>
      <p:pic>
        <p:nvPicPr>
          <p:cNvPr id="11" name="Picture 10">
            <a:extLst>
              <a:ext uri="{FF2B5EF4-FFF2-40B4-BE49-F238E27FC236}">
                <a16:creationId xmlns:a16="http://schemas.microsoft.com/office/drawing/2014/main" id="{D49CC54F-0179-4FC9-BF47-7E1DB1508C0B}"/>
              </a:ext>
            </a:extLst>
          </p:cNvPr>
          <p:cNvPicPr>
            <a:picLocks noChangeAspect="1"/>
          </p:cNvPicPr>
          <p:nvPr/>
        </p:nvPicPr>
        <p:blipFill>
          <a:blip r:embed="rId3"/>
          <a:stretch>
            <a:fillRect/>
          </a:stretch>
        </p:blipFill>
        <p:spPr>
          <a:xfrm>
            <a:off x="6872415" y="838936"/>
            <a:ext cx="3657600" cy="4876800"/>
          </a:xfrm>
          <a:prstGeom prst="rect">
            <a:avLst/>
          </a:prstGeom>
          <a:ln>
            <a:solidFill>
              <a:schemeClr val="tx1"/>
            </a:solidFill>
          </a:ln>
        </p:spPr>
      </p:pic>
      <p:sp>
        <p:nvSpPr>
          <p:cNvPr id="8" name="TextBox 7">
            <a:extLst>
              <a:ext uri="{FF2B5EF4-FFF2-40B4-BE49-F238E27FC236}">
                <a16:creationId xmlns:a16="http://schemas.microsoft.com/office/drawing/2014/main" id="{12D7AA6A-212A-4B1C-8931-A9B11070D2ED}"/>
              </a:ext>
            </a:extLst>
          </p:cNvPr>
          <p:cNvSpPr txBox="1"/>
          <p:nvPr/>
        </p:nvSpPr>
        <p:spPr>
          <a:xfrm>
            <a:off x="836810" y="4476748"/>
            <a:ext cx="2001618" cy="1200329"/>
          </a:xfrm>
          <a:prstGeom prst="wedgeRectCallout">
            <a:avLst>
              <a:gd name="adj1" fmla="val 18751"/>
              <a:gd name="adj2" fmla="val -95792"/>
            </a:avLst>
          </a:prstGeom>
          <a:noFill/>
          <a:ln>
            <a:solidFill>
              <a:schemeClr val="tx1"/>
            </a:solidFill>
          </a:ln>
        </p:spPr>
        <p:txBody>
          <a:bodyPr wrap="square" rtlCol="0">
            <a:spAutoFit/>
          </a:bodyPr>
          <a:lstStyle/>
          <a:p>
            <a:r>
              <a:rPr lang="en-US" dirty="0"/>
              <a:t>Scroll down to find the Display Source Record link and click it</a:t>
            </a:r>
          </a:p>
        </p:txBody>
      </p:sp>
      <p:sp>
        <p:nvSpPr>
          <p:cNvPr id="10" name="TextBox 9">
            <a:extLst>
              <a:ext uri="{FF2B5EF4-FFF2-40B4-BE49-F238E27FC236}">
                <a16:creationId xmlns:a16="http://schemas.microsoft.com/office/drawing/2014/main" id="{C1DC3FBE-0F77-499D-8C43-9173A8ECD595}"/>
              </a:ext>
            </a:extLst>
          </p:cNvPr>
          <p:cNvSpPr txBox="1"/>
          <p:nvPr/>
        </p:nvSpPr>
        <p:spPr>
          <a:xfrm>
            <a:off x="3942528" y="4476748"/>
            <a:ext cx="2754115" cy="923330"/>
          </a:xfrm>
          <a:prstGeom prst="wedgeRectCallout">
            <a:avLst>
              <a:gd name="adj1" fmla="val 109014"/>
              <a:gd name="adj2" fmla="val -237834"/>
            </a:avLst>
          </a:prstGeom>
          <a:noFill/>
          <a:ln>
            <a:solidFill>
              <a:schemeClr val="tx1"/>
            </a:solidFill>
          </a:ln>
        </p:spPr>
        <p:txBody>
          <a:bodyPr wrap="square" rtlCol="0">
            <a:spAutoFit/>
          </a:bodyPr>
          <a:lstStyle/>
          <a:p>
            <a:r>
              <a:rPr lang="en-US" dirty="0"/>
              <a:t>Copy the Aleph number and OCLC number and paste them into the Google Sheet</a:t>
            </a:r>
          </a:p>
        </p:txBody>
      </p:sp>
      <p:sp>
        <p:nvSpPr>
          <p:cNvPr id="12" name="TextBox 11">
            <a:extLst>
              <a:ext uri="{FF2B5EF4-FFF2-40B4-BE49-F238E27FC236}">
                <a16:creationId xmlns:a16="http://schemas.microsoft.com/office/drawing/2014/main" id="{0CF8B32D-20AF-403B-98E9-F0098EEFF538}"/>
              </a:ext>
            </a:extLst>
          </p:cNvPr>
          <p:cNvSpPr txBox="1"/>
          <p:nvPr/>
        </p:nvSpPr>
        <p:spPr>
          <a:xfrm>
            <a:off x="2502096" y="5829300"/>
            <a:ext cx="6915150" cy="923330"/>
          </a:xfrm>
          <a:prstGeom prst="rect">
            <a:avLst/>
          </a:prstGeom>
          <a:noFill/>
          <a:ln>
            <a:solidFill>
              <a:schemeClr val="tx1"/>
            </a:solidFill>
          </a:ln>
        </p:spPr>
        <p:txBody>
          <a:bodyPr wrap="square" rtlCol="0">
            <a:spAutoFit/>
          </a:bodyPr>
          <a:lstStyle/>
          <a:p>
            <a:r>
              <a:rPr lang="en-US" dirty="0"/>
              <a:t>The Aleph number is an ID number for the online system (Staff side) of the library catalog in ILS and an old Integrated Library System that was updated recently to ALMA. </a:t>
            </a:r>
          </a:p>
        </p:txBody>
      </p:sp>
    </p:spTree>
    <p:extLst>
      <p:ext uri="{BB962C8B-B14F-4D97-AF65-F5344CB8AC3E}">
        <p14:creationId xmlns:p14="http://schemas.microsoft.com/office/powerpoint/2010/main" val="1214943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DAA95-F008-49A8-AFC3-724B1DDD6513}"/>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1962B73A-8862-4A91-BF70-DCF5573263AE}"/>
              </a:ext>
            </a:extLst>
          </p:cNvPr>
          <p:cNvSpPr>
            <a:spLocks noGrp="1"/>
          </p:cNvSpPr>
          <p:nvPr>
            <p:ph idx="1"/>
          </p:nvPr>
        </p:nvSpPr>
        <p:spPr/>
        <p:txBody>
          <a:bodyPr/>
          <a:lstStyle/>
          <a:p>
            <a:r>
              <a:rPr lang="en-US" dirty="0"/>
              <a:t>Supervised Fieldwork at University of West Florida’s John C. Pace Library</a:t>
            </a:r>
          </a:p>
          <a:p>
            <a:r>
              <a:rPr lang="en-US" dirty="0"/>
              <a:t>Site Supervisors:</a:t>
            </a:r>
          </a:p>
          <a:p>
            <a:pPr lvl="4">
              <a:buFont typeface="Arial" panose="020B0604020202020204" pitchFamily="34" charset="0"/>
              <a:buChar char="•"/>
            </a:pPr>
            <a:r>
              <a:rPr lang="en-US" sz="2000" dirty="0"/>
              <a:t>Cindy Gruwell, Assistant Librarian/Coordinator of Scholarly Communication</a:t>
            </a:r>
          </a:p>
          <a:p>
            <a:pPr lvl="4">
              <a:buFont typeface="Arial" panose="020B0604020202020204" pitchFamily="34" charset="0"/>
              <a:buChar char="•"/>
            </a:pPr>
            <a:r>
              <a:rPr lang="en-US" sz="2000" dirty="0"/>
              <a:t>Liza Campbell, Associate Librarian/Technical Services Director</a:t>
            </a:r>
          </a:p>
          <a:p>
            <a:pPr lvl="4">
              <a:buFont typeface="Arial" panose="020B0604020202020204" pitchFamily="34" charset="0"/>
              <a:buChar char="•"/>
            </a:pPr>
            <a:endParaRPr lang="en-US" sz="2000" dirty="0"/>
          </a:p>
          <a:p>
            <a:pPr marL="91440" lvl="4" indent="-91440">
              <a:spcBef>
                <a:spcPts val="1200"/>
              </a:spcBef>
              <a:spcAft>
                <a:spcPts val="200"/>
              </a:spcAft>
              <a:buSzPct val="100000"/>
              <a:buFont typeface="Tw Cen MT" panose="020B0602020104020603" pitchFamily="34" charset="0"/>
              <a:buChar char=" "/>
            </a:pPr>
            <a:r>
              <a:rPr lang="en-US" sz="2200" dirty="0"/>
              <a:t>Fall 2021</a:t>
            </a:r>
          </a:p>
        </p:txBody>
      </p:sp>
      <p:pic>
        <p:nvPicPr>
          <p:cNvPr id="4" name="Picture 3">
            <a:extLst>
              <a:ext uri="{FF2B5EF4-FFF2-40B4-BE49-F238E27FC236}">
                <a16:creationId xmlns:a16="http://schemas.microsoft.com/office/drawing/2014/main" id="{6BF5C09F-F748-49FC-9712-FCD57F5638BD}"/>
              </a:ext>
            </a:extLst>
          </p:cNvPr>
          <p:cNvPicPr>
            <a:picLocks noChangeAspect="1"/>
          </p:cNvPicPr>
          <p:nvPr/>
        </p:nvPicPr>
        <p:blipFill>
          <a:blip r:embed="rId2"/>
          <a:stretch>
            <a:fillRect/>
          </a:stretch>
        </p:blipFill>
        <p:spPr>
          <a:xfrm>
            <a:off x="9539119" y="190500"/>
            <a:ext cx="2410161" cy="1019317"/>
          </a:xfrm>
          <a:prstGeom prst="rect">
            <a:avLst/>
          </a:prstGeom>
        </p:spPr>
      </p:pic>
    </p:spTree>
    <p:extLst>
      <p:ext uri="{BB962C8B-B14F-4D97-AF65-F5344CB8AC3E}">
        <p14:creationId xmlns:p14="http://schemas.microsoft.com/office/powerpoint/2010/main" val="42357090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4736D-4E39-4793-996A-D174B98BDB8A}"/>
              </a:ext>
            </a:extLst>
          </p:cNvPr>
          <p:cNvSpPr>
            <a:spLocks noGrp="1"/>
          </p:cNvSpPr>
          <p:nvPr>
            <p:ph type="title"/>
          </p:nvPr>
        </p:nvSpPr>
        <p:spPr/>
        <p:txBody>
          <a:bodyPr/>
          <a:lstStyle/>
          <a:p>
            <a:r>
              <a:rPr lang="en-US" dirty="0"/>
              <a:t>FL </a:t>
            </a:r>
            <a:r>
              <a:rPr lang="en-US" dirty="0" err="1"/>
              <a:t>Islandora</a:t>
            </a:r>
            <a:r>
              <a:rPr lang="en-US" dirty="0"/>
              <a:t> Metadata cleanup and database project</a:t>
            </a:r>
          </a:p>
        </p:txBody>
      </p:sp>
      <p:sp>
        <p:nvSpPr>
          <p:cNvPr id="4" name="Text Placeholder 3">
            <a:extLst>
              <a:ext uri="{FF2B5EF4-FFF2-40B4-BE49-F238E27FC236}">
                <a16:creationId xmlns:a16="http://schemas.microsoft.com/office/drawing/2014/main" id="{26BF8AB5-F5DD-4CB7-8FE4-06A0C544209D}"/>
              </a:ext>
            </a:extLst>
          </p:cNvPr>
          <p:cNvSpPr>
            <a:spLocks noGrp="1"/>
          </p:cNvSpPr>
          <p:nvPr>
            <p:ph type="body" sz="half" idx="2"/>
          </p:nvPr>
        </p:nvSpPr>
        <p:spPr/>
        <p:txBody>
          <a:bodyPr/>
          <a:lstStyle/>
          <a:p>
            <a:r>
              <a:rPr lang="en-US" dirty="0"/>
              <a:t>Screenshot of the database in shared Google sheets</a:t>
            </a:r>
          </a:p>
        </p:txBody>
      </p:sp>
      <p:pic>
        <p:nvPicPr>
          <p:cNvPr id="5" name="Picture Placeholder 4">
            <a:extLst>
              <a:ext uri="{FF2B5EF4-FFF2-40B4-BE49-F238E27FC236}">
                <a16:creationId xmlns:a16="http://schemas.microsoft.com/office/drawing/2014/main" id="{B612C944-E01A-49E3-9F60-A545EBC0930E}"/>
              </a:ext>
            </a:extLst>
          </p:cNvPr>
          <p:cNvPicPr>
            <a:picLocks noGrp="1" noChangeAspect="1"/>
          </p:cNvPicPr>
          <p:nvPr>
            <p:ph type="pic" idx="1"/>
          </p:nvPr>
        </p:nvPicPr>
        <p:blipFill>
          <a:blip r:embed="rId2"/>
          <a:srcRect t="1407" b="1407"/>
          <a:stretch>
            <a:fillRect/>
          </a:stretch>
        </p:blipFill>
        <p:spPr>
          <a:xfrm>
            <a:off x="799464" y="825347"/>
            <a:ext cx="10430511" cy="3837669"/>
          </a:xfrm>
          <a:prstGeom prst="rect">
            <a:avLst/>
          </a:prstGeom>
          <a:ln>
            <a:solidFill>
              <a:schemeClr val="tx1"/>
            </a:solidFill>
          </a:ln>
        </p:spPr>
      </p:pic>
    </p:spTree>
    <p:extLst>
      <p:ext uri="{BB962C8B-B14F-4D97-AF65-F5344CB8AC3E}">
        <p14:creationId xmlns:p14="http://schemas.microsoft.com/office/powerpoint/2010/main" val="2253115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FFB9BBE-1450-4A22-BFED-B7AB16CB052C}"/>
              </a:ext>
            </a:extLst>
          </p:cNvPr>
          <p:cNvSpPr txBox="1">
            <a:spLocks/>
          </p:cNvSpPr>
          <p:nvPr/>
        </p:nvSpPr>
        <p:spPr>
          <a:xfrm>
            <a:off x="2409825" y="2697480"/>
            <a:ext cx="7372350" cy="1463040"/>
          </a:xfrm>
          <a:prstGeom prst="rect">
            <a:avLst/>
          </a:prstGeom>
        </p:spPr>
        <p:txBody>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dirty="0"/>
              <a:t>Thank you for this opportunity</a:t>
            </a:r>
          </a:p>
        </p:txBody>
      </p:sp>
      <p:sp>
        <p:nvSpPr>
          <p:cNvPr id="4" name="Title 1">
            <a:extLst>
              <a:ext uri="{FF2B5EF4-FFF2-40B4-BE49-F238E27FC236}">
                <a16:creationId xmlns:a16="http://schemas.microsoft.com/office/drawing/2014/main" id="{236C60C3-72B3-4AB9-96A4-3A808DE23130}"/>
              </a:ext>
            </a:extLst>
          </p:cNvPr>
          <p:cNvSpPr txBox="1">
            <a:spLocks/>
          </p:cNvSpPr>
          <p:nvPr/>
        </p:nvSpPr>
        <p:spPr>
          <a:xfrm>
            <a:off x="4162425" y="5817388"/>
            <a:ext cx="7772400" cy="592937"/>
          </a:xfrm>
          <a:prstGeom prst="rect">
            <a:avLst/>
          </a:prstGeom>
        </p:spPr>
        <p:txBody>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r"/>
            <a:r>
              <a:rPr lang="en-US" sz="3200" dirty="0"/>
              <a:t>Susan </a:t>
            </a:r>
            <a:r>
              <a:rPr lang="en-US" sz="3200" dirty="0" err="1"/>
              <a:t>boyle</a:t>
            </a:r>
            <a:r>
              <a:rPr lang="en-US" sz="3200" dirty="0"/>
              <a:t>, MLIS, USF, Fall 2021</a:t>
            </a:r>
          </a:p>
        </p:txBody>
      </p:sp>
      <p:pic>
        <p:nvPicPr>
          <p:cNvPr id="6" name="Picture 5">
            <a:extLst>
              <a:ext uri="{FF2B5EF4-FFF2-40B4-BE49-F238E27FC236}">
                <a16:creationId xmlns:a16="http://schemas.microsoft.com/office/drawing/2014/main" id="{4F72E8BC-010B-4036-B603-CD838A424809}"/>
              </a:ext>
            </a:extLst>
          </p:cNvPr>
          <p:cNvPicPr>
            <a:picLocks noChangeAspect="1"/>
          </p:cNvPicPr>
          <p:nvPr/>
        </p:nvPicPr>
        <p:blipFill>
          <a:blip r:embed="rId2"/>
          <a:stretch>
            <a:fillRect/>
          </a:stretch>
        </p:blipFill>
        <p:spPr>
          <a:xfrm>
            <a:off x="9539119" y="190500"/>
            <a:ext cx="2410161" cy="1019317"/>
          </a:xfrm>
          <a:prstGeom prst="rect">
            <a:avLst/>
          </a:prstGeom>
        </p:spPr>
      </p:pic>
    </p:spTree>
    <p:extLst>
      <p:ext uri="{BB962C8B-B14F-4D97-AF65-F5344CB8AC3E}">
        <p14:creationId xmlns:p14="http://schemas.microsoft.com/office/powerpoint/2010/main" val="692064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DAA95-F008-49A8-AFC3-724B1DDD6513}"/>
              </a:ext>
            </a:extLst>
          </p:cNvPr>
          <p:cNvSpPr>
            <a:spLocks noGrp="1"/>
          </p:cNvSpPr>
          <p:nvPr>
            <p:ph type="title"/>
          </p:nvPr>
        </p:nvSpPr>
        <p:spPr/>
        <p:txBody>
          <a:bodyPr/>
          <a:lstStyle/>
          <a:p>
            <a:r>
              <a:rPr lang="en-US" dirty="0"/>
              <a:t>Identifying the project</a:t>
            </a:r>
          </a:p>
        </p:txBody>
      </p:sp>
      <p:sp>
        <p:nvSpPr>
          <p:cNvPr id="3" name="Content Placeholder 2">
            <a:extLst>
              <a:ext uri="{FF2B5EF4-FFF2-40B4-BE49-F238E27FC236}">
                <a16:creationId xmlns:a16="http://schemas.microsoft.com/office/drawing/2014/main" id="{1962B73A-8862-4A91-BF70-DCF5573263AE}"/>
              </a:ext>
            </a:extLst>
          </p:cNvPr>
          <p:cNvSpPr>
            <a:spLocks noGrp="1"/>
          </p:cNvSpPr>
          <p:nvPr>
            <p:ph idx="1"/>
          </p:nvPr>
        </p:nvSpPr>
        <p:spPr/>
        <p:txBody>
          <a:bodyPr>
            <a:normAutofit/>
          </a:bodyPr>
          <a:lstStyle/>
          <a:p>
            <a:r>
              <a:rPr lang="en-US" sz="2400" dirty="0"/>
              <a:t>FL </a:t>
            </a:r>
            <a:r>
              <a:rPr lang="en-US" sz="2400" dirty="0" err="1"/>
              <a:t>Islandora</a:t>
            </a:r>
            <a:r>
              <a:rPr lang="en-US" sz="2400" dirty="0"/>
              <a:t> is a partnership between UWF Libraries and Florida Virtual Campus </a:t>
            </a:r>
            <a:r>
              <a:rPr lang="en-US" sz="2400" dirty="0">
                <a:hlinkClick r:id="rId2"/>
              </a:rPr>
              <a:t>https://libraries.flvc.org/</a:t>
            </a:r>
            <a:endParaRPr lang="en-US" sz="2400" dirty="0"/>
          </a:p>
          <a:p>
            <a:r>
              <a:rPr lang="en-US" sz="2400" dirty="0"/>
              <a:t>The Florida Virtual Campus (FLVC) decommissioned an old server and moved all of UWF’s Electronic Theses and Dissertations to a new server. During bulk moves like this, it was very important to UWF’s Tech Services department to ensure that none of their resources were lost, misplaced or corrupted during this transfer. They needed documentation on what had been done in case documents needed to be moved to another server and to identify and mitigate any losses. </a:t>
            </a:r>
          </a:p>
          <a:p>
            <a:endParaRPr lang="en-US" sz="2400" dirty="0"/>
          </a:p>
          <a:p>
            <a:endParaRPr lang="en-US" sz="2400" dirty="0"/>
          </a:p>
          <a:p>
            <a:endParaRPr lang="en-US" sz="2400" dirty="0"/>
          </a:p>
          <a:p>
            <a:endParaRPr lang="en-US" sz="2400" dirty="0"/>
          </a:p>
          <a:p>
            <a:endParaRPr lang="en-US" sz="2400" dirty="0"/>
          </a:p>
          <a:p>
            <a:endParaRPr lang="en-US" sz="2400" dirty="0"/>
          </a:p>
        </p:txBody>
      </p:sp>
      <p:pic>
        <p:nvPicPr>
          <p:cNvPr id="4" name="Picture 3">
            <a:extLst>
              <a:ext uri="{FF2B5EF4-FFF2-40B4-BE49-F238E27FC236}">
                <a16:creationId xmlns:a16="http://schemas.microsoft.com/office/drawing/2014/main" id="{6BF5C09F-F748-49FC-9712-FCD57F5638BD}"/>
              </a:ext>
            </a:extLst>
          </p:cNvPr>
          <p:cNvPicPr>
            <a:picLocks noChangeAspect="1"/>
          </p:cNvPicPr>
          <p:nvPr/>
        </p:nvPicPr>
        <p:blipFill>
          <a:blip r:embed="rId3"/>
          <a:stretch>
            <a:fillRect/>
          </a:stretch>
        </p:blipFill>
        <p:spPr>
          <a:xfrm>
            <a:off x="9539119" y="190500"/>
            <a:ext cx="2410161" cy="1019317"/>
          </a:xfrm>
          <a:prstGeom prst="rect">
            <a:avLst/>
          </a:prstGeom>
        </p:spPr>
      </p:pic>
    </p:spTree>
    <p:extLst>
      <p:ext uri="{BB962C8B-B14F-4D97-AF65-F5344CB8AC3E}">
        <p14:creationId xmlns:p14="http://schemas.microsoft.com/office/powerpoint/2010/main" val="2490405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DAA95-F008-49A8-AFC3-724B1DDD6513}"/>
              </a:ext>
            </a:extLst>
          </p:cNvPr>
          <p:cNvSpPr>
            <a:spLocks noGrp="1"/>
          </p:cNvSpPr>
          <p:nvPr>
            <p:ph type="title"/>
          </p:nvPr>
        </p:nvSpPr>
        <p:spPr/>
        <p:txBody>
          <a:bodyPr/>
          <a:lstStyle/>
          <a:p>
            <a:r>
              <a:rPr lang="en-US" dirty="0"/>
              <a:t>FL </a:t>
            </a:r>
            <a:r>
              <a:rPr lang="en-US" dirty="0" err="1"/>
              <a:t>Islandora</a:t>
            </a:r>
            <a:r>
              <a:rPr lang="en-US" dirty="0"/>
              <a:t> Metadata cleanup and database project</a:t>
            </a:r>
          </a:p>
        </p:txBody>
      </p:sp>
      <p:sp>
        <p:nvSpPr>
          <p:cNvPr id="3" name="Content Placeholder 2">
            <a:extLst>
              <a:ext uri="{FF2B5EF4-FFF2-40B4-BE49-F238E27FC236}">
                <a16:creationId xmlns:a16="http://schemas.microsoft.com/office/drawing/2014/main" id="{1962B73A-8862-4A91-BF70-DCF5573263AE}"/>
              </a:ext>
            </a:extLst>
          </p:cNvPr>
          <p:cNvSpPr>
            <a:spLocks noGrp="1"/>
          </p:cNvSpPr>
          <p:nvPr>
            <p:ph idx="1"/>
          </p:nvPr>
        </p:nvSpPr>
        <p:spPr/>
        <p:txBody>
          <a:bodyPr>
            <a:normAutofit/>
          </a:bodyPr>
          <a:lstStyle/>
          <a:p>
            <a:r>
              <a:rPr lang="en-US" sz="2400" b="1" dirty="0"/>
              <a:t>The Problem:</a:t>
            </a:r>
          </a:p>
          <a:p>
            <a:r>
              <a:rPr lang="en-US" sz="2400" dirty="0"/>
              <a:t>During this transfer to the new server, FLVC moved everything UWF had in the old server, both Dissertations AND Theses, into a single “Theses” folder, necessitating someone to manually examine each item and split them into their separate, correct folders.</a:t>
            </a:r>
          </a:p>
          <a:p>
            <a:r>
              <a:rPr lang="en-US" sz="2400" dirty="0"/>
              <a:t>At the same time, most objects were corrupted in such a way that all “names” detected in the records were placed in the “Creator” field.  At the beginning of this project, several entities other than the correct Author/Creator were listed in the “Creator” field, such as Committee Chair, Degree Granting Institution, etc.</a:t>
            </a:r>
          </a:p>
          <a:p>
            <a:pPr marL="0" indent="0">
              <a:buNone/>
            </a:pPr>
            <a:endParaRPr lang="en-US" sz="2400" dirty="0"/>
          </a:p>
        </p:txBody>
      </p:sp>
      <p:pic>
        <p:nvPicPr>
          <p:cNvPr id="4" name="Picture 3">
            <a:extLst>
              <a:ext uri="{FF2B5EF4-FFF2-40B4-BE49-F238E27FC236}">
                <a16:creationId xmlns:a16="http://schemas.microsoft.com/office/drawing/2014/main" id="{6BF5C09F-F748-49FC-9712-FCD57F5638BD}"/>
              </a:ext>
            </a:extLst>
          </p:cNvPr>
          <p:cNvPicPr>
            <a:picLocks noChangeAspect="1"/>
          </p:cNvPicPr>
          <p:nvPr/>
        </p:nvPicPr>
        <p:blipFill>
          <a:blip r:embed="rId2"/>
          <a:stretch>
            <a:fillRect/>
          </a:stretch>
        </p:blipFill>
        <p:spPr>
          <a:xfrm>
            <a:off x="9539119" y="190500"/>
            <a:ext cx="2410161" cy="1019317"/>
          </a:xfrm>
          <a:prstGeom prst="rect">
            <a:avLst/>
          </a:prstGeom>
        </p:spPr>
      </p:pic>
    </p:spTree>
    <p:extLst>
      <p:ext uri="{BB962C8B-B14F-4D97-AF65-F5344CB8AC3E}">
        <p14:creationId xmlns:p14="http://schemas.microsoft.com/office/powerpoint/2010/main" val="2022646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DAA95-F008-49A8-AFC3-724B1DDD6513}"/>
              </a:ext>
            </a:extLst>
          </p:cNvPr>
          <p:cNvSpPr>
            <a:spLocks noGrp="1"/>
          </p:cNvSpPr>
          <p:nvPr>
            <p:ph type="title"/>
          </p:nvPr>
        </p:nvSpPr>
        <p:spPr/>
        <p:txBody>
          <a:bodyPr/>
          <a:lstStyle/>
          <a:p>
            <a:r>
              <a:rPr lang="en-US" dirty="0"/>
              <a:t>FL </a:t>
            </a:r>
            <a:r>
              <a:rPr lang="en-US" dirty="0" err="1"/>
              <a:t>Islandora</a:t>
            </a:r>
            <a:r>
              <a:rPr lang="en-US" dirty="0"/>
              <a:t> Metadata cleanup and database project</a:t>
            </a:r>
          </a:p>
        </p:txBody>
      </p:sp>
      <p:sp>
        <p:nvSpPr>
          <p:cNvPr id="3" name="Content Placeholder 2">
            <a:extLst>
              <a:ext uri="{FF2B5EF4-FFF2-40B4-BE49-F238E27FC236}">
                <a16:creationId xmlns:a16="http://schemas.microsoft.com/office/drawing/2014/main" id="{1962B73A-8862-4A91-BF70-DCF5573263AE}"/>
              </a:ext>
            </a:extLst>
          </p:cNvPr>
          <p:cNvSpPr>
            <a:spLocks noGrp="1"/>
          </p:cNvSpPr>
          <p:nvPr>
            <p:ph idx="1"/>
          </p:nvPr>
        </p:nvSpPr>
        <p:spPr/>
        <p:txBody>
          <a:bodyPr>
            <a:normAutofit/>
          </a:bodyPr>
          <a:lstStyle/>
          <a:p>
            <a:r>
              <a:rPr lang="en-US" sz="2400" b="1" dirty="0"/>
              <a:t>Project</a:t>
            </a:r>
            <a:r>
              <a:rPr lang="en-US" sz="2400" dirty="0"/>
              <a:t>: </a:t>
            </a:r>
          </a:p>
          <a:p>
            <a:r>
              <a:rPr lang="en-US" sz="2400" dirty="0"/>
              <a:t>1) Go into the </a:t>
            </a:r>
            <a:r>
              <a:rPr lang="en-US" sz="2400" dirty="0" err="1"/>
              <a:t>datastreams</a:t>
            </a:r>
            <a:r>
              <a:rPr lang="en-US" sz="2400" dirty="0"/>
              <a:t> of each of the 800+ records in the UWF Theses folder one by one and edit the </a:t>
            </a:r>
            <a:r>
              <a:rPr lang="en-US" sz="2400" dirty="0" err="1"/>
              <a:t>datastream</a:t>
            </a:r>
            <a:r>
              <a:rPr lang="en-US" sz="2400" dirty="0"/>
              <a:t> by deleting the extraneous names/entities listed in the Creator field, and ascribe the correct Rights Statement Value (“In Copyright -  Educational Use Permitted”).  If the resource is a Dissertation, migrate that resource to the UWF Dissertations Collection.  </a:t>
            </a:r>
          </a:p>
          <a:p>
            <a:r>
              <a:rPr lang="en-US" sz="2400" dirty="0"/>
              <a:t>2) List every object in the Theses and Dissertations database and its relevant metadata (sourced from the FL </a:t>
            </a:r>
            <a:r>
              <a:rPr lang="en-US" sz="2400" dirty="0" err="1"/>
              <a:t>Islandora</a:t>
            </a:r>
            <a:r>
              <a:rPr lang="en-US" sz="2400" dirty="0"/>
              <a:t> and the UWF Library Catalog) in a shareable Google Sheet and note any irregularities needing modification.</a:t>
            </a:r>
          </a:p>
          <a:p>
            <a:pPr marL="0" indent="0">
              <a:buNone/>
            </a:pPr>
            <a:endParaRPr lang="en-US" sz="2400" dirty="0"/>
          </a:p>
        </p:txBody>
      </p:sp>
      <p:pic>
        <p:nvPicPr>
          <p:cNvPr id="4" name="Picture 3">
            <a:extLst>
              <a:ext uri="{FF2B5EF4-FFF2-40B4-BE49-F238E27FC236}">
                <a16:creationId xmlns:a16="http://schemas.microsoft.com/office/drawing/2014/main" id="{6BF5C09F-F748-49FC-9712-FCD57F5638BD}"/>
              </a:ext>
            </a:extLst>
          </p:cNvPr>
          <p:cNvPicPr>
            <a:picLocks noChangeAspect="1"/>
          </p:cNvPicPr>
          <p:nvPr/>
        </p:nvPicPr>
        <p:blipFill>
          <a:blip r:embed="rId2"/>
          <a:stretch>
            <a:fillRect/>
          </a:stretch>
        </p:blipFill>
        <p:spPr>
          <a:xfrm>
            <a:off x="9539119" y="190500"/>
            <a:ext cx="2410161" cy="1019317"/>
          </a:xfrm>
          <a:prstGeom prst="rect">
            <a:avLst/>
          </a:prstGeom>
        </p:spPr>
      </p:pic>
    </p:spTree>
    <p:extLst>
      <p:ext uri="{BB962C8B-B14F-4D97-AF65-F5344CB8AC3E}">
        <p14:creationId xmlns:p14="http://schemas.microsoft.com/office/powerpoint/2010/main" val="3356437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DAA95-F008-49A8-AFC3-724B1DDD6513}"/>
              </a:ext>
            </a:extLst>
          </p:cNvPr>
          <p:cNvSpPr>
            <a:spLocks noGrp="1"/>
          </p:cNvSpPr>
          <p:nvPr>
            <p:ph type="title"/>
          </p:nvPr>
        </p:nvSpPr>
        <p:spPr/>
        <p:txBody>
          <a:bodyPr/>
          <a:lstStyle/>
          <a:p>
            <a:r>
              <a:rPr lang="en-US" dirty="0"/>
              <a:t>Usefulness/significance/Expectations</a:t>
            </a:r>
          </a:p>
        </p:txBody>
      </p:sp>
      <p:sp>
        <p:nvSpPr>
          <p:cNvPr id="3" name="Content Placeholder 2">
            <a:extLst>
              <a:ext uri="{FF2B5EF4-FFF2-40B4-BE49-F238E27FC236}">
                <a16:creationId xmlns:a16="http://schemas.microsoft.com/office/drawing/2014/main" id="{1962B73A-8862-4A91-BF70-DCF5573263AE}"/>
              </a:ext>
            </a:extLst>
          </p:cNvPr>
          <p:cNvSpPr>
            <a:spLocks noGrp="1"/>
          </p:cNvSpPr>
          <p:nvPr>
            <p:ph idx="1"/>
          </p:nvPr>
        </p:nvSpPr>
        <p:spPr/>
        <p:txBody>
          <a:bodyPr>
            <a:normAutofit/>
          </a:bodyPr>
          <a:lstStyle/>
          <a:p>
            <a:r>
              <a:rPr lang="en-US" dirty="0"/>
              <a:t>Tracking assets in the database and cleaning up after this migration has proven to be very useful.  UWF Librarians are using the database on a daily basis, checking links and filling in incomplete data in other databases.  </a:t>
            </a:r>
          </a:p>
          <a:p>
            <a:r>
              <a:rPr lang="en-US" dirty="0"/>
              <a:t>While the expectation for this project was to get some (not all) of it done, as there was not enough time in the semester to complete it, I did sincerely try to get through it all.  A new staffer onsite at the UWF John C. Pace Library will be taking over where I left off.  Right now, I’m up to record #290, but I plan to keep working at it until the end of the semester.</a:t>
            </a:r>
            <a:endParaRPr lang="en-US" sz="1800" i="0" dirty="0">
              <a:effectLst/>
              <a:latin typeface="Calibri" panose="020F0502020204030204" pitchFamily="34" charset="0"/>
            </a:endParaRPr>
          </a:p>
          <a:p>
            <a:endParaRPr lang="en-US" sz="2200" dirty="0"/>
          </a:p>
          <a:p>
            <a:endParaRPr lang="en-US" dirty="0"/>
          </a:p>
          <a:p>
            <a:endParaRPr lang="en-US" sz="2200" dirty="0"/>
          </a:p>
          <a:p>
            <a:endParaRPr lang="en-US" dirty="0"/>
          </a:p>
          <a:p>
            <a:endParaRPr lang="en-US" sz="2200" dirty="0"/>
          </a:p>
          <a:p>
            <a:endParaRPr lang="en-US" sz="2200" dirty="0"/>
          </a:p>
        </p:txBody>
      </p:sp>
      <p:pic>
        <p:nvPicPr>
          <p:cNvPr id="4" name="Picture 3">
            <a:extLst>
              <a:ext uri="{FF2B5EF4-FFF2-40B4-BE49-F238E27FC236}">
                <a16:creationId xmlns:a16="http://schemas.microsoft.com/office/drawing/2014/main" id="{6BF5C09F-F748-49FC-9712-FCD57F5638BD}"/>
              </a:ext>
            </a:extLst>
          </p:cNvPr>
          <p:cNvPicPr>
            <a:picLocks noChangeAspect="1"/>
          </p:cNvPicPr>
          <p:nvPr/>
        </p:nvPicPr>
        <p:blipFill>
          <a:blip r:embed="rId2"/>
          <a:stretch>
            <a:fillRect/>
          </a:stretch>
        </p:blipFill>
        <p:spPr>
          <a:xfrm>
            <a:off x="9539119" y="190500"/>
            <a:ext cx="2410161" cy="1019317"/>
          </a:xfrm>
          <a:prstGeom prst="rect">
            <a:avLst/>
          </a:prstGeom>
        </p:spPr>
      </p:pic>
    </p:spTree>
    <p:extLst>
      <p:ext uri="{BB962C8B-B14F-4D97-AF65-F5344CB8AC3E}">
        <p14:creationId xmlns:p14="http://schemas.microsoft.com/office/powerpoint/2010/main" val="2747427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DAA95-F008-49A8-AFC3-724B1DDD6513}"/>
              </a:ext>
            </a:extLst>
          </p:cNvPr>
          <p:cNvSpPr>
            <a:spLocks noGrp="1"/>
          </p:cNvSpPr>
          <p:nvPr>
            <p:ph type="title"/>
          </p:nvPr>
        </p:nvSpPr>
        <p:spPr/>
        <p:txBody>
          <a:bodyPr/>
          <a:lstStyle/>
          <a:p>
            <a:r>
              <a:rPr lang="en-US" dirty="0"/>
              <a:t>Project walk-through</a:t>
            </a:r>
          </a:p>
        </p:txBody>
      </p:sp>
      <p:sp>
        <p:nvSpPr>
          <p:cNvPr id="3" name="Content Placeholder 2">
            <a:extLst>
              <a:ext uri="{FF2B5EF4-FFF2-40B4-BE49-F238E27FC236}">
                <a16:creationId xmlns:a16="http://schemas.microsoft.com/office/drawing/2014/main" id="{1962B73A-8862-4A91-BF70-DCF5573263AE}"/>
              </a:ext>
            </a:extLst>
          </p:cNvPr>
          <p:cNvSpPr>
            <a:spLocks noGrp="1"/>
          </p:cNvSpPr>
          <p:nvPr>
            <p:ph idx="1"/>
          </p:nvPr>
        </p:nvSpPr>
        <p:spPr/>
        <p:txBody>
          <a:bodyPr>
            <a:normAutofit/>
          </a:bodyPr>
          <a:lstStyle/>
          <a:p>
            <a:r>
              <a:rPr lang="en-US" sz="2400" dirty="0"/>
              <a:t>The next few pages show each step necessary to access, check and update/re-file and log each record….</a:t>
            </a:r>
            <a:endParaRPr lang="en-US" sz="2400" i="0" dirty="0">
              <a:effectLst/>
              <a:latin typeface="Calibri" panose="020F0502020204030204" pitchFamily="34" charset="0"/>
            </a:endParaRPr>
          </a:p>
          <a:p>
            <a:endParaRPr lang="en-US" sz="2400" dirty="0"/>
          </a:p>
          <a:p>
            <a:endParaRPr lang="en-US" sz="2400" dirty="0"/>
          </a:p>
          <a:p>
            <a:endParaRPr lang="en-US" sz="2400" dirty="0"/>
          </a:p>
          <a:p>
            <a:endParaRPr lang="en-US" sz="2400" dirty="0"/>
          </a:p>
          <a:p>
            <a:endParaRPr lang="en-US" sz="2400" dirty="0"/>
          </a:p>
          <a:p>
            <a:endParaRPr lang="en-US" sz="2400" dirty="0"/>
          </a:p>
        </p:txBody>
      </p:sp>
      <p:pic>
        <p:nvPicPr>
          <p:cNvPr id="4" name="Picture 3">
            <a:extLst>
              <a:ext uri="{FF2B5EF4-FFF2-40B4-BE49-F238E27FC236}">
                <a16:creationId xmlns:a16="http://schemas.microsoft.com/office/drawing/2014/main" id="{6BF5C09F-F748-49FC-9712-FCD57F5638BD}"/>
              </a:ext>
            </a:extLst>
          </p:cNvPr>
          <p:cNvPicPr>
            <a:picLocks noChangeAspect="1"/>
          </p:cNvPicPr>
          <p:nvPr/>
        </p:nvPicPr>
        <p:blipFill>
          <a:blip r:embed="rId2"/>
          <a:stretch>
            <a:fillRect/>
          </a:stretch>
        </p:blipFill>
        <p:spPr>
          <a:xfrm>
            <a:off x="9539119" y="190500"/>
            <a:ext cx="2410161" cy="1019317"/>
          </a:xfrm>
          <a:prstGeom prst="rect">
            <a:avLst/>
          </a:prstGeom>
        </p:spPr>
      </p:pic>
    </p:spTree>
    <p:extLst>
      <p:ext uri="{BB962C8B-B14F-4D97-AF65-F5344CB8AC3E}">
        <p14:creationId xmlns:p14="http://schemas.microsoft.com/office/powerpoint/2010/main" val="3784099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DB595-DAF2-47C3-BBEC-D383153E8EA6}"/>
              </a:ext>
            </a:extLst>
          </p:cNvPr>
          <p:cNvSpPr>
            <a:spLocks noGrp="1"/>
          </p:cNvSpPr>
          <p:nvPr>
            <p:ph type="title"/>
          </p:nvPr>
        </p:nvSpPr>
        <p:spPr/>
        <p:txBody>
          <a:bodyPr>
            <a:normAutofit/>
          </a:bodyPr>
          <a:lstStyle/>
          <a:p>
            <a:r>
              <a:rPr lang="en-US" sz="4400" dirty="0"/>
              <a:t>Florida </a:t>
            </a:r>
            <a:r>
              <a:rPr lang="en-US" sz="4400" dirty="0" err="1"/>
              <a:t>Islandora</a:t>
            </a:r>
            <a:r>
              <a:rPr lang="en-US" sz="4400" dirty="0"/>
              <a:t> UWF Theses &amp; Dissertations</a:t>
            </a:r>
          </a:p>
        </p:txBody>
      </p:sp>
      <p:pic>
        <p:nvPicPr>
          <p:cNvPr id="4" name="Content Placeholder 3">
            <a:extLst>
              <a:ext uri="{FF2B5EF4-FFF2-40B4-BE49-F238E27FC236}">
                <a16:creationId xmlns:a16="http://schemas.microsoft.com/office/drawing/2014/main" id="{D8B3F931-7890-4357-A50F-40E8365E9BBD}"/>
              </a:ext>
            </a:extLst>
          </p:cNvPr>
          <p:cNvPicPr>
            <a:picLocks noGrp="1" noChangeAspect="1"/>
          </p:cNvPicPr>
          <p:nvPr>
            <p:ph idx="1"/>
          </p:nvPr>
        </p:nvPicPr>
        <p:blipFill>
          <a:blip r:embed="rId2"/>
          <a:stretch>
            <a:fillRect/>
          </a:stretch>
        </p:blipFill>
        <p:spPr>
          <a:xfrm>
            <a:off x="2765795" y="1686941"/>
            <a:ext cx="6660410" cy="4594225"/>
          </a:xfrm>
          <a:prstGeom prst="rect">
            <a:avLst/>
          </a:prstGeom>
          <a:ln>
            <a:solidFill>
              <a:schemeClr val="tx1"/>
            </a:solidFill>
          </a:ln>
        </p:spPr>
      </p:pic>
      <p:sp>
        <p:nvSpPr>
          <p:cNvPr id="5" name="TextBox 4">
            <a:extLst>
              <a:ext uri="{FF2B5EF4-FFF2-40B4-BE49-F238E27FC236}">
                <a16:creationId xmlns:a16="http://schemas.microsoft.com/office/drawing/2014/main" id="{1A378431-5CD3-49CB-9FA1-D667E07E0BB2}"/>
              </a:ext>
            </a:extLst>
          </p:cNvPr>
          <p:cNvSpPr txBox="1"/>
          <p:nvPr/>
        </p:nvSpPr>
        <p:spPr>
          <a:xfrm>
            <a:off x="806246" y="2247900"/>
            <a:ext cx="1517854" cy="2585323"/>
          </a:xfrm>
          <a:prstGeom prst="rect">
            <a:avLst/>
          </a:prstGeom>
          <a:noFill/>
          <a:ln>
            <a:solidFill>
              <a:schemeClr val="tx1"/>
            </a:solidFill>
          </a:ln>
        </p:spPr>
        <p:txBody>
          <a:bodyPr wrap="square" rtlCol="0">
            <a:spAutoFit/>
          </a:bodyPr>
          <a:lstStyle/>
          <a:p>
            <a:r>
              <a:rPr lang="en-US" dirty="0"/>
              <a:t>Log in to the behind-the-scenes metadata-accessible FL </a:t>
            </a:r>
            <a:r>
              <a:rPr lang="en-US" dirty="0" err="1"/>
              <a:t>Islandora</a:t>
            </a:r>
            <a:r>
              <a:rPr lang="en-US" dirty="0"/>
              <a:t> database.  This is the </a:t>
            </a:r>
          </a:p>
          <a:p>
            <a:r>
              <a:rPr lang="en-US" dirty="0"/>
              <a:t>cover page</a:t>
            </a:r>
          </a:p>
        </p:txBody>
      </p:sp>
    </p:spTree>
    <p:extLst>
      <p:ext uri="{BB962C8B-B14F-4D97-AF65-F5344CB8AC3E}">
        <p14:creationId xmlns:p14="http://schemas.microsoft.com/office/powerpoint/2010/main" val="1197731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E98624-FABA-478B-81CF-9B6675FF4B00}"/>
              </a:ext>
            </a:extLst>
          </p:cNvPr>
          <p:cNvPicPr>
            <a:picLocks noChangeAspect="1"/>
          </p:cNvPicPr>
          <p:nvPr/>
        </p:nvPicPr>
        <p:blipFill>
          <a:blip r:embed="rId2"/>
          <a:stretch>
            <a:fillRect/>
          </a:stretch>
        </p:blipFill>
        <p:spPr>
          <a:xfrm>
            <a:off x="2445124" y="665442"/>
            <a:ext cx="7301752" cy="5527115"/>
          </a:xfrm>
          <a:prstGeom prst="rect">
            <a:avLst/>
          </a:prstGeom>
          <a:ln>
            <a:solidFill>
              <a:schemeClr val="tx1"/>
            </a:solidFill>
          </a:ln>
        </p:spPr>
      </p:pic>
      <p:sp>
        <p:nvSpPr>
          <p:cNvPr id="5" name="Oval 4">
            <a:extLst>
              <a:ext uri="{FF2B5EF4-FFF2-40B4-BE49-F238E27FC236}">
                <a16:creationId xmlns:a16="http://schemas.microsoft.com/office/drawing/2014/main" id="{0094B94F-4BD9-4913-83C7-B27ED224107F}"/>
              </a:ext>
            </a:extLst>
          </p:cNvPr>
          <p:cNvSpPr/>
          <p:nvPr/>
        </p:nvSpPr>
        <p:spPr>
          <a:xfrm>
            <a:off x="2381250" y="3990975"/>
            <a:ext cx="1924050" cy="245745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3EAA07F-231A-4AD2-8219-389B7DE9B0CC}"/>
              </a:ext>
            </a:extLst>
          </p:cNvPr>
          <p:cNvSpPr txBox="1"/>
          <p:nvPr/>
        </p:nvSpPr>
        <p:spPr>
          <a:xfrm>
            <a:off x="498886" y="4933950"/>
            <a:ext cx="1672253" cy="369332"/>
          </a:xfrm>
          <a:prstGeom prst="wedgeRectCallout">
            <a:avLst>
              <a:gd name="adj1" fmla="val 53783"/>
              <a:gd name="adj2" fmla="val 119238"/>
            </a:avLst>
          </a:prstGeom>
          <a:noFill/>
          <a:ln>
            <a:solidFill>
              <a:schemeClr val="tx1"/>
            </a:solidFill>
          </a:ln>
        </p:spPr>
        <p:txBody>
          <a:bodyPr wrap="none" rtlCol="0">
            <a:spAutoFit/>
          </a:bodyPr>
          <a:lstStyle/>
          <a:p>
            <a:r>
              <a:rPr lang="en-US" dirty="0"/>
              <a:t>Open the object</a:t>
            </a:r>
          </a:p>
        </p:txBody>
      </p:sp>
    </p:spTree>
    <p:extLst>
      <p:ext uri="{BB962C8B-B14F-4D97-AF65-F5344CB8AC3E}">
        <p14:creationId xmlns:p14="http://schemas.microsoft.com/office/powerpoint/2010/main" val="24746226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14149</TotalTime>
  <Words>913</Words>
  <Application>Microsoft Office PowerPoint</Application>
  <PresentationFormat>Widescreen</PresentationFormat>
  <Paragraphs>69</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Tw Cen MT</vt:lpstr>
      <vt:lpstr>Tw Cen MT Condensed</vt:lpstr>
      <vt:lpstr>Wingdings 3</vt:lpstr>
      <vt:lpstr>Integral</vt:lpstr>
      <vt:lpstr>LIS6946 Supervised fieldwork project companion deliverable</vt:lpstr>
      <vt:lpstr>Introduction</vt:lpstr>
      <vt:lpstr>Identifying the project</vt:lpstr>
      <vt:lpstr>FL Islandora Metadata cleanup and database project</vt:lpstr>
      <vt:lpstr>FL Islandora Metadata cleanup and database project</vt:lpstr>
      <vt:lpstr>Usefulness/significance/Expectations</vt:lpstr>
      <vt:lpstr>Project walk-through</vt:lpstr>
      <vt:lpstr>Florida Islandora UWF Theses &amp; Dissertations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FL Islandora Metadata cleanup and database project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W. Boyle</dc:creator>
  <cp:lastModifiedBy>Susan Boyle</cp:lastModifiedBy>
  <cp:revision>33</cp:revision>
  <dcterms:created xsi:type="dcterms:W3CDTF">2021-11-02T19:32:16Z</dcterms:created>
  <dcterms:modified xsi:type="dcterms:W3CDTF">2023-04-06T13:34:17Z</dcterms:modified>
</cp:coreProperties>
</file>